
<file path=[Content_Types].xml><?xml version="1.0" encoding="utf-8"?>
<Types xmlns="http://schemas.openxmlformats.org/package/2006/content-types">
  <Default Extension="png" ContentType="image/png"/>
  <Default Extension="jpeg" ContentType="image/jpeg"/>
  <Default Extension="wmf" ContentType="image/x-wmf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Override1.xml" ContentType="application/vnd.openxmlformats-officedocument.themeOverr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9" r:id="rId3"/>
    <p:sldId id="260" r:id="rId4"/>
    <p:sldId id="264" r:id="rId5"/>
    <p:sldId id="275" r:id="rId6"/>
    <p:sldId id="258" r:id="rId7"/>
    <p:sldId id="259" r:id="rId8"/>
    <p:sldId id="270" r:id="rId9"/>
    <p:sldId id="261" r:id="rId10"/>
    <p:sldId id="266" r:id="rId11"/>
    <p:sldId id="267" r:id="rId12"/>
    <p:sldId id="276" r:id="rId13"/>
    <p:sldId id="265" r:id="rId14"/>
    <p:sldId id="262" r:id="rId15"/>
    <p:sldId id="263" r:id="rId16"/>
    <p:sldId id="268" r:id="rId17"/>
    <p:sldId id="271" r:id="rId18"/>
    <p:sldId id="273" r:id="rId19"/>
    <p:sldId id="274" r:id="rId20"/>
  </p:sldIdLst>
  <p:sldSz cx="12192000" cy="6858000"/>
  <p:notesSz cx="6858000" cy="9144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75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300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6_2">
  <dgm:title val=""/>
  <dgm:desc val=""/>
  <dgm:catLst>
    <dgm:cat type="accent6" pri="11200"/>
  </dgm:catLst>
  <dgm:styleLbl name="node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6"/>
    </dgm:fillClrLst>
    <dgm:linClrLst meth="repeat">
      <a:schemeClr val="accent6"/>
    </dgm:linClrLst>
    <dgm:effectClrLst/>
    <dgm:txLinClrLst/>
    <dgm:txFillClrLst/>
    <dgm:txEffectClrLst/>
  </dgm:styleLbl>
  <dgm:styleLbl name="lnNode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6"/>
    </dgm:fillClrLst>
    <dgm:linClrLst meth="repeat">
      <a:schemeClr val="accent6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6">
        <a:tint val="60000"/>
      </a:schemeClr>
    </dgm:fillClrLst>
    <dgm:linClrLst meth="repeat">
      <a:schemeClr val="accent6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6"/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/>
    </dgm:fillClrLst>
    <dgm:linClrLst meth="repeat">
      <a:schemeClr val="accent6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/>
    </dgm:fillClrLst>
    <dgm:linClrLst meth="repeat">
      <a:schemeClr val="accent6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6">
        <a:alpha val="90000"/>
        <a:tint val="40000"/>
      </a:schemeClr>
    </dgm:fillClrLst>
    <dgm:linClrLst meth="repeat">
      <a:schemeClr val="accent6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6">
        <a:tint val="40000"/>
      </a:schemeClr>
    </dgm:fillClrLst>
    <dgm:linClrLst meth="repeat"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6">
        <a:shade val="8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6">
        <a:tint val="50000"/>
        <a:alpha val="40000"/>
      </a:schemeClr>
    </dgm:fillClrLst>
    <dgm:linClrLst meth="repeat">
      <a:schemeClr val="accent6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6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90F7554-9435-40B0-94A5-E31559CFC566}" type="doc">
      <dgm:prSet loTypeId="urn:microsoft.com/office/officeart/2005/8/layout/vList2" loCatId="list" qsTypeId="urn:microsoft.com/office/officeart/2005/8/quickstyle/simple1" qsCatId="simple" csTypeId="urn:microsoft.com/office/officeart/2005/8/colors/accent6_2" csCatId="accent6"/>
      <dgm:spPr/>
      <dgm:t>
        <a:bodyPr/>
        <a:lstStyle/>
        <a:p>
          <a:endParaRPr lang="en-US"/>
        </a:p>
      </dgm:t>
    </dgm:pt>
    <dgm:pt modelId="{320AF5C6-B869-4781-8921-258352580CD8}">
      <dgm:prSet/>
      <dgm:spPr/>
      <dgm:t>
        <a:bodyPr/>
        <a:lstStyle/>
        <a:p>
          <a:r>
            <a:rPr lang="en-US"/>
            <a:t>CNAE classification</a:t>
          </a:r>
        </a:p>
      </dgm:t>
    </dgm:pt>
    <dgm:pt modelId="{4198C7D6-1D72-4BF6-B741-C800AA2433BF}" type="parTrans" cxnId="{E1FEA19F-5869-4870-9C21-57D6DD253BDB}">
      <dgm:prSet/>
      <dgm:spPr/>
      <dgm:t>
        <a:bodyPr/>
        <a:lstStyle/>
        <a:p>
          <a:endParaRPr lang="en-US"/>
        </a:p>
      </dgm:t>
    </dgm:pt>
    <dgm:pt modelId="{54A4C663-4FC1-431E-9BD5-E96D90B324E3}" type="sibTrans" cxnId="{E1FEA19F-5869-4870-9C21-57D6DD253BDB}">
      <dgm:prSet/>
      <dgm:spPr/>
      <dgm:t>
        <a:bodyPr/>
        <a:lstStyle/>
        <a:p>
          <a:endParaRPr lang="en-US"/>
        </a:p>
      </dgm:t>
    </dgm:pt>
    <dgm:pt modelId="{8FD32D1A-0345-4BB5-8B54-C860CA0E79E0}">
      <dgm:prSet/>
      <dgm:spPr/>
      <dgm:t>
        <a:bodyPr/>
        <a:lstStyle/>
        <a:p>
          <a:r>
            <a:rPr lang="en-US"/>
            <a:t>Webpage classification</a:t>
          </a:r>
        </a:p>
      </dgm:t>
    </dgm:pt>
    <dgm:pt modelId="{9724E0EB-6B55-4BF0-9565-BA514F12840B}" type="parTrans" cxnId="{9D00C4EE-008F-453F-86AE-69EF60C579FC}">
      <dgm:prSet/>
      <dgm:spPr/>
      <dgm:t>
        <a:bodyPr/>
        <a:lstStyle/>
        <a:p>
          <a:endParaRPr lang="en-US"/>
        </a:p>
      </dgm:t>
    </dgm:pt>
    <dgm:pt modelId="{2D403457-3D13-421F-9D44-CC540CA43B8B}" type="sibTrans" cxnId="{9D00C4EE-008F-453F-86AE-69EF60C579FC}">
      <dgm:prSet/>
      <dgm:spPr/>
      <dgm:t>
        <a:bodyPr/>
        <a:lstStyle/>
        <a:p>
          <a:endParaRPr lang="en-US"/>
        </a:p>
      </dgm:t>
    </dgm:pt>
    <dgm:pt modelId="{DF72B628-4CEC-4288-A4EE-8F72FB26F3ED}">
      <dgm:prSet/>
      <dgm:spPr/>
      <dgm:t>
        <a:bodyPr/>
        <a:lstStyle/>
        <a:p>
          <a:r>
            <a:rPr lang="en-US"/>
            <a:t>Face recognition</a:t>
          </a:r>
        </a:p>
      </dgm:t>
    </dgm:pt>
    <dgm:pt modelId="{44660E79-AFD5-4F98-BD8C-AF08AE85FCC5}" type="parTrans" cxnId="{0D9BAE30-30EE-4AF2-BA91-F1CB965E1238}">
      <dgm:prSet/>
      <dgm:spPr/>
      <dgm:t>
        <a:bodyPr/>
        <a:lstStyle/>
        <a:p>
          <a:endParaRPr lang="en-US"/>
        </a:p>
      </dgm:t>
    </dgm:pt>
    <dgm:pt modelId="{10D53775-9230-4BAF-8FF0-5B3B55E0D30E}" type="sibTrans" cxnId="{0D9BAE30-30EE-4AF2-BA91-F1CB965E1238}">
      <dgm:prSet/>
      <dgm:spPr/>
      <dgm:t>
        <a:bodyPr/>
        <a:lstStyle/>
        <a:p>
          <a:endParaRPr lang="en-US"/>
        </a:p>
      </dgm:t>
    </dgm:pt>
    <dgm:pt modelId="{EF15A352-5E91-49BA-885B-446157446807}">
      <dgm:prSet/>
      <dgm:spPr/>
      <dgm:t>
        <a:bodyPr/>
        <a:lstStyle/>
        <a:p>
          <a:r>
            <a:rPr lang="en-US"/>
            <a:t>Self-driving cars</a:t>
          </a:r>
        </a:p>
      </dgm:t>
    </dgm:pt>
    <dgm:pt modelId="{81C9FA7C-5302-497E-BA53-FF5524394FAB}" type="parTrans" cxnId="{A4D7AB24-95C2-4CA3-8661-E9E7854593CF}">
      <dgm:prSet/>
      <dgm:spPr/>
      <dgm:t>
        <a:bodyPr/>
        <a:lstStyle/>
        <a:p>
          <a:endParaRPr lang="en-US"/>
        </a:p>
      </dgm:t>
    </dgm:pt>
    <dgm:pt modelId="{FBDE4165-E1CD-4AC8-B3D3-8D5649E6A32E}" type="sibTrans" cxnId="{A4D7AB24-95C2-4CA3-8661-E9E7854593CF}">
      <dgm:prSet/>
      <dgm:spPr/>
      <dgm:t>
        <a:bodyPr/>
        <a:lstStyle/>
        <a:p>
          <a:endParaRPr lang="en-US"/>
        </a:p>
      </dgm:t>
    </dgm:pt>
    <dgm:pt modelId="{D591EB5F-F7E9-41BB-A422-43756F9C1E11}">
      <dgm:prSet/>
      <dgm:spPr/>
      <dgm:t>
        <a:bodyPr/>
        <a:lstStyle/>
        <a:p>
          <a:r>
            <a:rPr lang="en-US"/>
            <a:t>Visual tracking</a:t>
          </a:r>
        </a:p>
      </dgm:t>
    </dgm:pt>
    <dgm:pt modelId="{D157640F-E90E-4894-80E7-3A72356CEF3B}" type="parTrans" cxnId="{15308532-28EB-4C05-91E7-A26EF12E2B98}">
      <dgm:prSet/>
      <dgm:spPr/>
      <dgm:t>
        <a:bodyPr/>
        <a:lstStyle/>
        <a:p>
          <a:endParaRPr lang="en-US"/>
        </a:p>
      </dgm:t>
    </dgm:pt>
    <dgm:pt modelId="{33FE5A47-EB51-46AF-97EF-1ACE789B2028}" type="sibTrans" cxnId="{15308532-28EB-4C05-91E7-A26EF12E2B98}">
      <dgm:prSet/>
      <dgm:spPr/>
      <dgm:t>
        <a:bodyPr/>
        <a:lstStyle/>
        <a:p>
          <a:endParaRPr lang="en-US"/>
        </a:p>
      </dgm:t>
    </dgm:pt>
    <dgm:pt modelId="{51F0CE68-6E1E-44B8-84CD-DB33FAF9BA1D}">
      <dgm:prSet/>
      <dgm:spPr/>
      <dgm:t>
        <a:bodyPr/>
        <a:lstStyle/>
        <a:p>
          <a:r>
            <a:rPr lang="en-US"/>
            <a:t>Gene function prediction</a:t>
          </a:r>
        </a:p>
      </dgm:t>
    </dgm:pt>
    <dgm:pt modelId="{3C22A088-8F61-4B30-927A-358A7DC03CB4}" type="parTrans" cxnId="{3494FBAD-AD9D-4230-9D88-76F111015C4E}">
      <dgm:prSet/>
      <dgm:spPr/>
      <dgm:t>
        <a:bodyPr/>
        <a:lstStyle/>
        <a:p>
          <a:endParaRPr lang="en-US"/>
        </a:p>
      </dgm:t>
    </dgm:pt>
    <dgm:pt modelId="{8F10C879-6330-4DFC-A607-711AF73246DA}" type="sibTrans" cxnId="{3494FBAD-AD9D-4230-9D88-76F111015C4E}">
      <dgm:prSet/>
      <dgm:spPr/>
      <dgm:t>
        <a:bodyPr/>
        <a:lstStyle/>
        <a:p>
          <a:endParaRPr lang="en-US"/>
        </a:p>
      </dgm:t>
    </dgm:pt>
    <dgm:pt modelId="{10829E8F-AD1A-414F-B534-0FE32B2A422D}" type="pres">
      <dgm:prSet presAssocID="{090F7554-9435-40B0-94A5-E31559CFC566}" presName="linear" presStyleCnt="0">
        <dgm:presLayoutVars>
          <dgm:animLvl val="lvl"/>
          <dgm:resizeHandles val="exact"/>
        </dgm:presLayoutVars>
      </dgm:prSet>
      <dgm:spPr/>
    </dgm:pt>
    <dgm:pt modelId="{974ACE62-9FCF-42D6-BC6B-2EDF0051C444}" type="pres">
      <dgm:prSet presAssocID="{320AF5C6-B869-4781-8921-258352580CD8}" presName="parentText" presStyleLbl="node1" presStyleIdx="0" presStyleCnt="6">
        <dgm:presLayoutVars>
          <dgm:chMax val="0"/>
          <dgm:bulletEnabled val="1"/>
        </dgm:presLayoutVars>
      </dgm:prSet>
      <dgm:spPr/>
    </dgm:pt>
    <dgm:pt modelId="{C865B0DA-5DB6-4345-BA8E-8F68119CCE00}" type="pres">
      <dgm:prSet presAssocID="{54A4C663-4FC1-431E-9BD5-E96D90B324E3}" presName="spacer" presStyleCnt="0"/>
      <dgm:spPr/>
    </dgm:pt>
    <dgm:pt modelId="{285AB114-4E56-40F7-BC63-28DF7B556E4C}" type="pres">
      <dgm:prSet presAssocID="{8FD32D1A-0345-4BB5-8B54-C860CA0E79E0}" presName="parentText" presStyleLbl="node1" presStyleIdx="1" presStyleCnt="6">
        <dgm:presLayoutVars>
          <dgm:chMax val="0"/>
          <dgm:bulletEnabled val="1"/>
        </dgm:presLayoutVars>
      </dgm:prSet>
      <dgm:spPr/>
    </dgm:pt>
    <dgm:pt modelId="{39E5A84D-A5AC-43E6-A382-08B2BD80C664}" type="pres">
      <dgm:prSet presAssocID="{2D403457-3D13-421F-9D44-CC540CA43B8B}" presName="spacer" presStyleCnt="0"/>
      <dgm:spPr/>
    </dgm:pt>
    <dgm:pt modelId="{6F281DC6-3ACF-475F-BAC0-53B316FAF47A}" type="pres">
      <dgm:prSet presAssocID="{DF72B628-4CEC-4288-A4EE-8F72FB26F3ED}" presName="parentText" presStyleLbl="node1" presStyleIdx="2" presStyleCnt="6">
        <dgm:presLayoutVars>
          <dgm:chMax val="0"/>
          <dgm:bulletEnabled val="1"/>
        </dgm:presLayoutVars>
      </dgm:prSet>
      <dgm:spPr/>
    </dgm:pt>
    <dgm:pt modelId="{A0DF0103-EA8C-408C-B40A-E2BB6B33AB6C}" type="pres">
      <dgm:prSet presAssocID="{10D53775-9230-4BAF-8FF0-5B3B55E0D30E}" presName="spacer" presStyleCnt="0"/>
      <dgm:spPr/>
    </dgm:pt>
    <dgm:pt modelId="{39D19E23-1314-4A4A-89D8-CDDBC43661AF}" type="pres">
      <dgm:prSet presAssocID="{EF15A352-5E91-49BA-885B-446157446807}" presName="parentText" presStyleLbl="node1" presStyleIdx="3" presStyleCnt="6">
        <dgm:presLayoutVars>
          <dgm:chMax val="0"/>
          <dgm:bulletEnabled val="1"/>
        </dgm:presLayoutVars>
      </dgm:prSet>
      <dgm:spPr/>
    </dgm:pt>
    <dgm:pt modelId="{16B35D13-2712-4694-9D1D-A16839064F95}" type="pres">
      <dgm:prSet presAssocID="{FBDE4165-E1CD-4AC8-B3D3-8D5649E6A32E}" presName="spacer" presStyleCnt="0"/>
      <dgm:spPr/>
    </dgm:pt>
    <dgm:pt modelId="{7F695F40-C4C8-4BAD-81A7-675C80CE8195}" type="pres">
      <dgm:prSet presAssocID="{D591EB5F-F7E9-41BB-A422-43756F9C1E11}" presName="parentText" presStyleLbl="node1" presStyleIdx="4" presStyleCnt="6">
        <dgm:presLayoutVars>
          <dgm:chMax val="0"/>
          <dgm:bulletEnabled val="1"/>
        </dgm:presLayoutVars>
      </dgm:prSet>
      <dgm:spPr/>
    </dgm:pt>
    <dgm:pt modelId="{66CC6D77-847F-4B1E-BB51-ABC2CDF2B309}" type="pres">
      <dgm:prSet presAssocID="{33FE5A47-EB51-46AF-97EF-1ACE789B2028}" presName="spacer" presStyleCnt="0"/>
      <dgm:spPr/>
    </dgm:pt>
    <dgm:pt modelId="{85E5A2B0-D768-4666-A88D-A8C2FE9D5352}" type="pres">
      <dgm:prSet presAssocID="{51F0CE68-6E1E-44B8-84CD-DB33FAF9BA1D}" presName="parentText" presStyleLbl="node1" presStyleIdx="5" presStyleCnt="6">
        <dgm:presLayoutVars>
          <dgm:chMax val="0"/>
          <dgm:bulletEnabled val="1"/>
        </dgm:presLayoutVars>
      </dgm:prSet>
      <dgm:spPr/>
    </dgm:pt>
  </dgm:ptLst>
  <dgm:cxnLst>
    <dgm:cxn modelId="{3D22F905-E082-43A6-B30A-0454D2EF896B}" type="presOf" srcId="{8FD32D1A-0345-4BB5-8B54-C860CA0E79E0}" destId="{285AB114-4E56-40F7-BC63-28DF7B556E4C}" srcOrd="0" destOrd="0" presId="urn:microsoft.com/office/officeart/2005/8/layout/vList2"/>
    <dgm:cxn modelId="{4212BD06-9CF5-4ACC-8A85-2D860C226A33}" type="presOf" srcId="{EF15A352-5E91-49BA-885B-446157446807}" destId="{39D19E23-1314-4A4A-89D8-CDDBC43661AF}" srcOrd="0" destOrd="0" presId="urn:microsoft.com/office/officeart/2005/8/layout/vList2"/>
    <dgm:cxn modelId="{5090961D-F6C6-4F4F-B730-CFE22B92E766}" type="presOf" srcId="{DF72B628-4CEC-4288-A4EE-8F72FB26F3ED}" destId="{6F281DC6-3ACF-475F-BAC0-53B316FAF47A}" srcOrd="0" destOrd="0" presId="urn:microsoft.com/office/officeart/2005/8/layout/vList2"/>
    <dgm:cxn modelId="{A4D7AB24-95C2-4CA3-8661-E9E7854593CF}" srcId="{090F7554-9435-40B0-94A5-E31559CFC566}" destId="{EF15A352-5E91-49BA-885B-446157446807}" srcOrd="3" destOrd="0" parTransId="{81C9FA7C-5302-497E-BA53-FF5524394FAB}" sibTransId="{FBDE4165-E1CD-4AC8-B3D3-8D5649E6A32E}"/>
    <dgm:cxn modelId="{0D9BAE30-30EE-4AF2-BA91-F1CB965E1238}" srcId="{090F7554-9435-40B0-94A5-E31559CFC566}" destId="{DF72B628-4CEC-4288-A4EE-8F72FB26F3ED}" srcOrd="2" destOrd="0" parTransId="{44660E79-AFD5-4F98-BD8C-AF08AE85FCC5}" sibTransId="{10D53775-9230-4BAF-8FF0-5B3B55E0D30E}"/>
    <dgm:cxn modelId="{15308532-28EB-4C05-91E7-A26EF12E2B98}" srcId="{090F7554-9435-40B0-94A5-E31559CFC566}" destId="{D591EB5F-F7E9-41BB-A422-43756F9C1E11}" srcOrd="4" destOrd="0" parTransId="{D157640F-E90E-4894-80E7-3A72356CEF3B}" sibTransId="{33FE5A47-EB51-46AF-97EF-1ACE789B2028}"/>
    <dgm:cxn modelId="{C2F2BB7B-5A5E-4E8E-A7B4-A4D941644778}" type="presOf" srcId="{090F7554-9435-40B0-94A5-E31559CFC566}" destId="{10829E8F-AD1A-414F-B534-0FE32B2A422D}" srcOrd="0" destOrd="0" presId="urn:microsoft.com/office/officeart/2005/8/layout/vList2"/>
    <dgm:cxn modelId="{F84ECC7B-CB85-489A-A4C3-FB787EBE4547}" type="presOf" srcId="{320AF5C6-B869-4781-8921-258352580CD8}" destId="{974ACE62-9FCF-42D6-BC6B-2EDF0051C444}" srcOrd="0" destOrd="0" presId="urn:microsoft.com/office/officeart/2005/8/layout/vList2"/>
    <dgm:cxn modelId="{E1FEA19F-5869-4870-9C21-57D6DD253BDB}" srcId="{090F7554-9435-40B0-94A5-E31559CFC566}" destId="{320AF5C6-B869-4781-8921-258352580CD8}" srcOrd="0" destOrd="0" parTransId="{4198C7D6-1D72-4BF6-B741-C800AA2433BF}" sibTransId="{54A4C663-4FC1-431E-9BD5-E96D90B324E3}"/>
    <dgm:cxn modelId="{3494FBAD-AD9D-4230-9D88-76F111015C4E}" srcId="{090F7554-9435-40B0-94A5-E31559CFC566}" destId="{51F0CE68-6E1E-44B8-84CD-DB33FAF9BA1D}" srcOrd="5" destOrd="0" parTransId="{3C22A088-8F61-4B30-927A-358A7DC03CB4}" sibTransId="{8F10C879-6330-4DFC-A607-711AF73246DA}"/>
    <dgm:cxn modelId="{68F303B7-2960-4FEE-9AD5-5739188BB749}" type="presOf" srcId="{D591EB5F-F7E9-41BB-A422-43756F9C1E11}" destId="{7F695F40-C4C8-4BAD-81A7-675C80CE8195}" srcOrd="0" destOrd="0" presId="urn:microsoft.com/office/officeart/2005/8/layout/vList2"/>
    <dgm:cxn modelId="{1A85FCBA-18C8-4669-9F8C-E173CDB61FF6}" type="presOf" srcId="{51F0CE68-6E1E-44B8-84CD-DB33FAF9BA1D}" destId="{85E5A2B0-D768-4666-A88D-A8C2FE9D5352}" srcOrd="0" destOrd="0" presId="urn:microsoft.com/office/officeart/2005/8/layout/vList2"/>
    <dgm:cxn modelId="{9D00C4EE-008F-453F-86AE-69EF60C579FC}" srcId="{090F7554-9435-40B0-94A5-E31559CFC566}" destId="{8FD32D1A-0345-4BB5-8B54-C860CA0E79E0}" srcOrd="1" destOrd="0" parTransId="{9724E0EB-6B55-4BF0-9565-BA514F12840B}" sibTransId="{2D403457-3D13-421F-9D44-CC540CA43B8B}"/>
    <dgm:cxn modelId="{1E9FC637-6585-4321-9B1E-571D5080FE5C}" type="presParOf" srcId="{10829E8F-AD1A-414F-B534-0FE32B2A422D}" destId="{974ACE62-9FCF-42D6-BC6B-2EDF0051C444}" srcOrd="0" destOrd="0" presId="urn:microsoft.com/office/officeart/2005/8/layout/vList2"/>
    <dgm:cxn modelId="{DD65EF47-71E7-4391-830B-3F78010E5D63}" type="presParOf" srcId="{10829E8F-AD1A-414F-B534-0FE32B2A422D}" destId="{C865B0DA-5DB6-4345-BA8E-8F68119CCE00}" srcOrd="1" destOrd="0" presId="urn:microsoft.com/office/officeart/2005/8/layout/vList2"/>
    <dgm:cxn modelId="{0D7D9B3C-849C-4DB9-B30A-C46B3F34A971}" type="presParOf" srcId="{10829E8F-AD1A-414F-B534-0FE32B2A422D}" destId="{285AB114-4E56-40F7-BC63-28DF7B556E4C}" srcOrd="2" destOrd="0" presId="urn:microsoft.com/office/officeart/2005/8/layout/vList2"/>
    <dgm:cxn modelId="{3074C2B0-C7C0-47C8-8BDE-135EF82900FE}" type="presParOf" srcId="{10829E8F-AD1A-414F-B534-0FE32B2A422D}" destId="{39E5A84D-A5AC-43E6-A382-08B2BD80C664}" srcOrd="3" destOrd="0" presId="urn:microsoft.com/office/officeart/2005/8/layout/vList2"/>
    <dgm:cxn modelId="{9475F899-714F-45B4-B035-176FFD55ED4D}" type="presParOf" srcId="{10829E8F-AD1A-414F-B534-0FE32B2A422D}" destId="{6F281DC6-3ACF-475F-BAC0-53B316FAF47A}" srcOrd="4" destOrd="0" presId="urn:microsoft.com/office/officeart/2005/8/layout/vList2"/>
    <dgm:cxn modelId="{70201B74-260F-4050-81BE-E3480FAD0C3A}" type="presParOf" srcId="{10829E8F-AD1A-414F-B534-0FE32B2A422D}" destId="{A0DF0103-EA8C-408C-B40A-E2BB6B33AB6C}" srcOrd="5" destOrd="0" presId="urn:microsoft.com/office/officeart/2005/8/layout/vList2"/>
    <dgm:cxn modelId="{6278A3D4-CB55-44D4-A101-22B631E58294}" type="presParOf" srcId="{10829E8F-AD1A-414F-B534-0FE32B2A422D}" destId="{39D19E23-1314-4A4A-89D8-CDDBC43661AF}" srcOrd="6" destOrd="0" presId="urn:microsoft.com/office/officeart/2005/8/layout/vList2"/>
    <dgm:cxn modelId="{43FE14D9-761B-4DB6-823A-54AB11360248}" type="presParOf" srcId="{10829E8F-AD1A-414F-B534-0FE32B2A422D}" destId="{16B35D13-2712-4694-9D1D-A16839064F95}" srcOrd="7" destOrd="0" presId="urn:microsoft.com/office/officeart/2005/8/layout/vList2"/>
    <dgm:cxn modelId="{54295006-2C02-4A50-8122-22160EE84AB7}" type="presParOf" srcId="{10829E8F-AD1A-414F-B534-0FE32B2A422D}" destId="{7F695F40-C4C8-4BAD-81A7-675C80CE8195}" srcOrd="8" destOrd="0" presId="urn:microsoft.com/office/officeart/2005/8/layout/vList2"/>
    <dgm:cxn modelId="{A3CEB810-C1A9-43DD-BE1A-F6F3A759170A}" type="presParOf" srcId="{10829E8F-AD1A-414F-B534-0FE32B2A422D}" destId="{66CC6D77-847F-4B1E-BB51-ABC2CDF2B309}" srcOrd="9" destOrd="0" presId="urn:microsoft.com/office/officeart/2005/8/layout/vList2"/>
    <dgm:cxn modelId="{43FB96BA-72F7-4BCD-BCAB-3B3EF4F33E97}" type="presParOf" srcId="{10829E8F-AD1A-414F-B534-0FE32B2A422D}" destId="{85E5A2B0-D768-4666-A88D-A8C2FE9D5352}" srcOrd="10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974ACE62-9FCF-42D6-BC6B-2EDF0051C444}">
      <dsp:nvSpPr>
        <dsp:cNvPr id="0" name=""/>
        <dsp:cNvSpPr/>
      </dsp:nvSpPr>
      <dsp:spPr>
        <a:xfrm>
          <a:off x="0" y="15637"/>
          <a:ext cx="6089650" cy="8394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CNAE classification</a:t>
          </a:r>
        </a:p>
      </dsp:txBody>
      <dsp:txXfrm>
        <a:off x="40980" y="56617"/>
        <a:ext cx="6007690" cy="757514"/>
      </dsp:txXfrm>
    </dsp:sp>
    <dsp:sp modelId="{285AB114-4E56-40F7-BC63-28DF7B556E4C}">
      <dsp:nvSpPr>
        <dsp:cNvPr id="0" name=""/>
        <dsp:cNvSpPr/>
      </dsp:nvSpPr>
      <dsp:spPr>
        <a:xfrm>
          <a:off x="0" y="955912"/>
          <a:ext cx="6089650" cy="8394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Webpage classification</a:t>
          </a:r>
        </a:p>
      </dsp:txBody>
      <dsp:txXfrm>
        <a:off x="40980" y="996892"/>
        <a:ext cx="6007690" cy="757514"/>
      </dsp:txXfrm>
    </dsp:sp>
    <dsp:sp modelId="{6F281DC6-3ACF-475F-BAC0-53B316FAF47A}">
      <dsp:nvSpPr>
        <dsp:cNvPr id="0" name=""/>
        <dsp:cNvSpPr/>
      </dsp:nvSpPr>
      <dsp:spPr>
        <a:xfrm>
          <a:off x="0" y="1896187"/>
          <a:ext cx="6089650" cy="8394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Face recognition</a:t>
          </a:r>
        </a:p>
      </dsp:txBody>
      <dsp:txXfrm>
        <a:off x="40980" y="1937167"/>
        <a:ext cx="6007690" cy="757514"/>
      </dsp:txXfrm>
    </dsp:sp>
    <dsp:sp modelId="{39D19E23-1314-4A4A-89D8-CDDBC43661AF}">
      <dsp:nvSpPr>
        <dsp:cNvPr id="0" name=""/>
        <dsp:cNvSpPr/>
      </dsp:nvSpPr>
      <dsp:spPr>
        <a:xfrm>
          <a:off x="0" y="2836462"/>
          <a:ext cx="6089650" cy="8394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Self-driving cars</a:t>
          </a:r>
        </a:p>
      </dsp:txBody>
      <dsp:txXfrm>
        <a:off x="40980" y="2877442"/>
        <a:ext cx="6007690" cy="757514"/>
      </dsp:txXfrm>
    </dsp:sp>
    <dsp:sp modelId="{7F695F40-C4C8-4BAD-81A7-675C80CE8195}">
      <dsp:nvSpPr>
        <dsp:cNvPr id="0" name=""/>
        <dsp:cNvSpPr/>
      </dsp:nvSpPr>
      <dsp:spPr>
        <a:xfrm>
          <a:off x="0" y="3776737"/>
          <a:ext cx="6089650" cy="8394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Visual tracking</a:t>
          </a:r>
        </a:p>
      </dsp:txBody>
      <dsp:txXfrm>
        <a:off x="40980" y="3817717"/>
        <a:ext cx="6007690" cy="757514"/>
      </dsp:txXfrm>
    </dsp:sp>
    <dsp:sp modelId="{85E5A2B0-D768-4666-A88D-A8C2FE9D5352}">
      <dsp:nvSpPr>
        <dsp:cNvPr id="0" name=""/>
        <dsp:cNvSpPr/>
      </dsp:nvSpPr>
      <dsp:spPr>
        <a:xfrm>
          <a:off x="0" y="4717012"/>
          <a:ext cx="6089650" cy="839474"/>
        </a:xfrm>
        <a:prstGeom prst="roundRect">
          <a:avLst/>
        </a:prstGeom>
        <a:solidFill>
          <a:schemeClr val="accent6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0" tIns="133350" rIns="133350" bIns="133350" numCol="1" spcCol="1270" anchor="ctr" anchorCtr="0">
          <a:noAutofit/>
        </a:bodyPr>
        <a:lstStyle/>
        <a:p>
          <a:pPr marL="0" lvl="0" indent="0" algn="l" defTabSz="1555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500" kern="1200"/>
            <a:t>Gene function prediction</a:t>
          </a:r>
        </a:p>
      </dsp:txBody>
      <dsp:txXfrm>
        <a:off x="40980" y="4757992"/>
        <a:ext cx="6007690" cy="75751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7BB6450-C69B-4193-A9A1-EEF8AF436CA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23CFB21A-C10D-4720-9E5C-6433B7EDBD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B3671386-B8DD-4872-84CA-BA3604097F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E66CC780-EF9C-4FA3-9760-DAB72AD7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3EF4504-C44F-4A47-92BD-C14B58DD43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4611872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9B156E-E590-4A39-8144-F4B260210D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7BF1448B-5A2A-4797-9CE9-FDE69D8DC86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7AB3BF6E-DC88-4B6B-AA62-4002D4CAA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87BA5A4C-DFD0-46B7-81C9-6A92849CC98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12FEB011-CB44-4F0A-B42D-7B788A7EB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46515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Vertical 1">
            <a:extLst>
              <a:ext uri="{FF2B5EF4-FFF2-40B4-BE49-F238E27FC236}">
                <a16:creationId xmlns:a16="http://schemas.microsoft.com/office/drawing/2014/main" id="{17F0BE8D-4305-485B-B089-E15718B638E4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Vertical 2">
            <a:extLst>
              <a:ext uri="{FF2B5EF4-FFF2-40B4-BE49-F238E27FC236}">
                <a16:creationId xmlns:a16="http://schemas.microsoft.com/office/drawing/2014/main" id="{C4246AB4-8CAE-492C-9E33-7D148CE4F8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6C54208A-8AC4-421A-B4BD-88255F9A9F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33368C1D-E507-47CF-8127-63EC20C0A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49AE4F9-A4BD-4DE9-9A97-94CE088D8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8558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24E62F6-30D5-42FB-B8E7-0701D79555E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5CE416A-5D8A-4E7F-96E4-9BEF6F665BA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AA4B7976-BEF3-443D-B546-804AFFFF07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A3E6C3D5-A039-46D0-982F-C47D6C0202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CDABB7B0-0442-4EBC-8D5F-C3B2521277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67408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03144DA-95AB-45FF-AE70-7E00FE9AB6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9C4709E-5677-4117-98F8-63091366985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CCC4D0E7-11AB-4FF5-AD27-BDA597911A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DFEE8658-760F-4EC5-8A35-3224581588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5E8C7282-9F5B-440F-953A-12BD0C8153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747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9F9F2B83-4C71-45FB-9E2F-885FEC92D61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5ED7326E-27F0-4374-A5BA-1DF6EF40826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DEB1B6F2-1085-48D3-9602-6EC7C95059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C50632C0-2377-47EF-A2C0-53BA58E733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B18F4058-795C-4053-8AEB-98827F6FFE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0FFAE080-1F31-42DD-9658-21076235F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402326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F79E3CB3-0A2F-48F9-A737-65DA73FC31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85E5E849-EC34-4CC1-A116-B1664EF85F9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4" name="Espaço Reservado para Conteúdo 3">
            <a:extLst>
              <a:ext uri="{FF2B5EF4-FFF2-40B4-BE49-F238E27FC236}">
                <a16:creationId xmlns:a16="http://schemas.microsoft.com/office/drawing/2014/main" id="{C8954877-7AED-4F4C-B01F-4B48A41367D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Espaço Reservado para Texto 4">
            <a:extLst>
              <a:ext uri="{FF2B5EF4-FFF2-40B4-BE49-F238E27FC236}">
                <a16:creationId xmlns:a16="http://schemas.microsoft.com/office/drawing/2014/main" id="{32A3B15D-57E2-447F-B0A4-141BEE8ADDE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6" name="Espaço Reservado para Conteúdo 5">
            <a:extLst>
              <a:ext uri="{FF2B5EF4-FFF2-40B4-BE49-F238E27FC236}">
                <a16:creationId xmlns:a16="http://schemas.microsoft.com/office/drawing/2014/main" id="{18F09865-BE31-42F0-AFF2-A0D4BA8E659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Espaço Reservado para Data 6">
            <a:extLst>
              <a:ext uri="{FF2B5EF4-FFF2-40B4-BE49-F238E27FC236}">
                <a16:creationId xmlns:a16="http://schemas.microsoft.com/office/drawing/2014/main" id="{63FEE85E-3628-4436-946F-212A66F894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8" name="Espaço Reservado para Rodapé 7">
            <a:extLst>
              <a:ext uri="{FF2B5EF4-FFF2-40B4-BE49-F238E27FC236}">
                <a16:creationId xmlns:a16="http://schemas.microsoft.com/office/drawing/2014/main" id="{46533BB1-AEE2-4109-A208-C0C2D46CBD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Espaço Reservado para Número de Slide 8">
            <a:extLst>
              <a:ext uri="{FF2B5EF4-FFF2-40B4-BE49-F238E27FC236}">
                <a16:creationId xmlns:a16="http://schemas.microsoft.com/office/drawing/2014/main" id="{B412EEFA-057E-430C-96D6-602DE56AF9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198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4A63F89B-CC71-4D5D-80E3-9C50DA3B3D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Data 2">
            <a:extLst>
              <a:ext uri="{FF2B5EF4-FFF2-40B4-BE49-F238E27FC236}">
                <a16:creationId xmlns:a16="http://schemas.microsoft.com/office/drawing/2014/main" id="{D079BDCD-22F9-4A54-BD16-2A6EDB5BF0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4" name="Espaço Reservado para Rodapé 3">
            <a:extLst>
              <a:ext uri="{FF2B5EF4-FFF2-40B4-BE49-F238E27FC236}">
                <a16:creationId xmlns:a16="http://schemas.microsoft.com/office/drawing/2014/main" id="{D6921001-72E0-436A-A5D7-729D3B669F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Espaço Reservado para Número de Slide 4">
            <a:extLst>
              <a:ext uri="{FF2B5EF4-FFF2-40B4-BE49-F238E27FC236}">
                <a16:creationId xmlns:a16="http://schemas.microsoft.com/office/drawing/2014/main" id="{A4182034-C1C4-4389-B59F-3CDEDC46E7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337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Data 1">
            <a:extLst>
              <a:ext uri="{FF2B5EF4-FFF2-40B4-BE49-F238E27FC236}">
                <a16:creationId xmlns:a16="http://schemas.microsoft.com/office/drawing/2014/main" id="{71C5FF9C-328B-455D-B0BF-D2AA1055E0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3" name="Espaço Reservado para Rodapé 2">
            <a:extLst>
              <a:ext uri="{FF2B5EF4-FFF2-40B4-BE49-F238E27FC236}">
                <a16:creationId xmlns:a16="http://schemas.microsoft.com/office/drawing/2014/main" id="{B961D78D-FE52-4575-B3CA-9B2E0F6F9B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Espaço Reservado para Número de Slide 3">
            <a:extLst>
              <a:ext uri="{FF2B5EF4-FFF2-40B4-BE49-F238E27FC236}">
                <a16:creationId xmlns:a16="http://schemas.microsoft.com/office/drawing/2014/main" id="{B38E9B82-E98C-4141-9685-30FF9BBEE5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6749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3C5A0A26-960D-4742-8948-66F52B2204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3284A4B5-BE42-432A-8CF3-63D78FD78A7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973AD5B0-2930-4473-9E20-F5C0954059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E61B526C-5A38-4753-A260-E852E1B158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8FD05E1F-3905-4450-9ABE-7B5F79CA47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4B5E0CF8-32F0-4181-98C7-B65FF00287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86332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8399772-CBAD-498F-A281-54F9929D7F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Imagem 2">
            <a:extLst>
              <a:ext uri="{FF2B5EF4-FFF2-40B4-BE49-F238E27FC236}">
                <a16:creationId xmlns:a16="http://schemas.microsoft.com/office/drawing/2014/main" id="{EA6DF06D-2A07-4FDD-BEDD-FB8DBB74CD6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AFD47E78-6C3C-4048-AF33-8FDDE0C456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Editar estilos de texto Mestre</a:t>
            </a:r>
          </a:p>
        </p:txBody>
      </p:sp>
      <p:sp>
        <p:nvSpPr>
          <p:cNvPr id="5" name="Espaço Reservado para Data 4">
            <a:extLst>
              <a:ext uri="{FF2B5EF4-FFF2-40B4-BE49-F238E27FC236}">
                <a16:creationId xmlns:a16="http://schemas.microsoft.com/office/drawing/2014/main" id="{720548F6-501F-4B84-A267-2238C30ED2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6" name="Espaço Reservado para Rodapé 5">
            <a:extLst>
              <a:ext uri="{FF2B5EF4-FFF2-40B4-BE49-F238E27FC236}">
                <a16:creationId xmlns:a16="http://schemas.microsoft.com/office/drawing/2014/main" id="{D80A27C7-BE0F-475D-AAC1-91F611BDCD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Espaço Reservado para Número de Slide 6">
            <a:extLst>
              <a:ext uri="{FF2B5EF4-FFF2-40B4-BE49-F238E27FC236}">
                <a16:creationId xmlns:a16="http://schemas.microsoft.com/office/drawing/2014/main" id="{C921B110-56BC-4AAA-9E78-061C44979F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42006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Título 1">
            <a:extLst>
              <a:ext uri="{FF2B5EF4-FFF2-40B4-BE49-F238E27FC236}">
                <a16:creationId xmlns:a16="http://schemas.microsoft.com/office/drawing/2014/main" id="{1034232F-9B8C-4A5F-A838-876F35976DF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C22995CA-2022-45D3-B17D-87CD0991672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Espaço Reservado para Data 3">
            <a:extLst>
              <a:ext uri="{FF2B5EF4-FFF2-40B4-BE49-F238E27FC236}">
                <a16:creationId xmlns:a16="http://schemas.microsoft.com/office/drawing/2014/main" id="{5DF96ED4-F069-4D66-AC40-3A01B5BE72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447EA6-3835-4D2C-9913-60E03EEA7D91}" type="datetimeFigureOut">
              <a:rPr lang="en-US" smtClean="0"/>
              <a:t>4/19/2018</a:t>
            </a:fld>
            <a:endParaRPr lang="en-US"/>
          </a:p>
        </p:txBody>
      </p:sp>
      <p:sp>
        <p:nvSpPr>
          <p:cNvPr id="5" name="Espaço Reservado para Rodapé 4">
            <a:extLst>
              <a:ext uri="{FF2B5EF4-FFF2-40B4-BE49-F238E27FC236}">
                <a16:creationId xmlns:a16="http://schemas.microsoft.com/office/drawing/2014/main" id="{9ECEFBC6-28CE-4D69-97D6-A98D9D2D2F0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ço Reservado para Número de Slide 5">
            <a:extLst>
              <a:ext uri="{FF2B5EF4-FFF2-40B4-BE49-F238E27FC236}">
                <a16:creationId xmlns:a16="http://schemas.microsoft.com/office/drawing/2014/main" id="{8F78E49E-B646-48F9-950A-E487044626E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DB52854-D0FC-45FA-A303-8BC4ED5883CE}" type="slidenum">
              <a:rPr lang="en-US" smtClean="0"/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488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pt-B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wmf"/><Relationship Id="rId2" Type="http://schemas.openxmlformats.org/officeDocument/2006/relationships/image" Target="../media/image10.w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.wmf"/><Relationship Id="rId4" Type="http://schemas.openxmlformats.org/officeDocument/2006/relationships/image" Target="../media/image12.wmf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cad.inf.ufes.br/wiki/images/1/12/Relato3.pdf" TargetMode="Externa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hyperlink" Target="http://www.lcad.inf.ufes.br/wiki/images/1/12/Relato3.pdf" TargetMode="Externa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slideLayout" Target="../slideLayouts/slideLayout2.xml"/><Relationship Id="rId1" Type="http://schemas.openxmlformats.org/officeDocument/2006/relationships/themeOverride" Target="../theme/themeOverride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PMif-W6L2EY" TargetMode="External"/><Relationship Id="rId3" Type="http://schemas.openxmlformats.org/officeDocument/2006/relationships/image" Target="../media/image3.png"/><Relationship Id="rId7" Type="http://schemas.openxmlformats.org/officeDocument/2006/relationships/hyperlink" Target="https://www.youtube.com/watch?v=SZ9w1XBWJqE&amp;t" TargetMode="External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youtube.com/watch?v=EIN3ikni4yk" TargetMode="External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hyperlink" Target="https://www.youtube.com/watch?v=LcFWrDRCSo4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D5D0544E-6A9B-46EE-8CD3-8080E0549A1D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VG-RAM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id="{6A188179-4D82-4FD2-AB9A-A8DD94E9954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err="1"/>
              <a:t>Disciplina</a:t>
            </a:r>
            <a:r>
              <a:rPr lang="en-US" dirty="0"/>
              <a:t>: </a:t>
            </a:r>
            <a:r>
              <a:rPr lang="en-US" dirty="0" err="1"/>
              <a:t>Redes</a:t>
            </a:r>
            <a:r>
              <a:rPr lang="en-US" dirty="0"/>
              <a:t> </a:t>
            </a:r>
            <a:r>
              <a:rPr lang="en-US" dirty="0" err="1"/>
              <a:t>sem</a:t>
            </a:r>
            <a:r>
              <a:rPr lang="en-US" dirty="0"/>
              <a:t> peso</a:t>
            </a:r>
          </a:p>
          <a:p>
            <a:r>
              <a:rPr lang="en-US" dirty="0"/>
              <a:t>Luis Filipe Kopp</a:t>
            </a:r>
          </a:p>
          <a:p>
            <a:r>
              <a:rPr lang="en-US" dirty="0"/>
              <a:t>PPGI-UFRJ</a:t>
            </a:r>
          </a:p>
        </p:txBody>
      </p:sp>
    </p:spTree>
    <p:extLst>
      <p:ext uri="{BB962C8B-B14F-4D97-AF65-F5344CB8AC3E}">
        <p14:creationId xmlns:p14="http://schemas.microsoft.com/office/powerpoint/2010/main" val="15837931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FC6E92A-7A2F-4F14-A8C3-FAD460C643B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Other Approach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7B7BEFD-6C6E-4ECB-B495-8D1365ED85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zh-CN" sz="2000" dirty="0" err="1">
                <a:solidFill>
                  <a:srgbClr val="0033CC"/>
                </a:solidFill>
              </a:rPr>
              <a:t>BoosTexter</a:t>
            </a:r>
            <a:r>
              <a:rPr lang="en-US" altLang="zh-CN" sz="2000" dirty="0"/>
              <a:t> </a:t>
            </a:r>
            <a:r>
              <a:rPr lang="en-US" altLang="zh-CN" sz="1600" dirty="0"/>
              <a:t>[</a:t>
            </a:r>
            <a:r>
              <a:rPr lang="en-US" altLang="zh-CN" sz="1600" dirty="0" err="1"/>
              <a:t>Schapire</a:t>
            </a:r>
            <a:r>
              <a:rPr lang="en-US" altLang="zh-CN" sz="1600" dirty="0"/>
              <a:t> &amp; Singer, MLJ00]</a:t>
            </a:r>
          </a:p>
          <a:p>
            <a:pPr lvl="1"/>
            <a:r>
              <a:rPr lang="en-US" altLang="zh-CN" sz="2000" dirty="0"/>
              <a:t>Extensions of </a:t>
            </a:r>
            <a:r>
              <a:rPr lang="en-US" altLang="zh-CN" sz="2000" dirty="0" err="1"/>
              <a:t>AdaBoost</a:t>
            </a:r>
            <a:endParaRPr lang="en-US" altLang="zh-CN" sz="2000" dirty="0"/>
          </a:p>
          <a:p>
            <a:pPr lvl="1"/>
            <a:r>
              <a:rPr lang="en-US" altLang="zh-CN" sz="2000" dirty="0"/>
              <a:t>Convert each multi-labeled example into many binary-labeled examples</a:t>
            </a:r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33CC"/>
                </a:solidFill>
              </a:rPr>
              <a:t>A</a:t>
            </a:r>
            <a:r>
              <a:rPr lang="en-US" altLang="zh-CN" sz="2000" u="sng" dirty="0">
                <a:solidFill>
                  <a:srgbClr val="0033CC"/>
                </a:solidFill>
              </a:rPr>
              <a:t>DT</a:t>
            </a:r>
            <a:r>
              <a:rPr lang="en-US" altLang="zh-CN" sz="2000" dirty="0">
                <a:solidFill>
                  <a:srgbClr val="0033CC"/>
                </a:solidFill>
              </a:rPr>
              <a:t>Boost.MH</a:t>
            </a:r>
            <a:r>
              <a:rPr lang="en-US" altLang="zh-CN" sz="2000" dirty="0"/>
              <a:t> </a:t>
            </a:r>
            <a:r>
              <a:rPr lang="en-US" altLang="zh-CN" sz="1600" dirty="0"/>
              <a:t>[</a:t>
            </a:r>
            <a:r>
              <a:rPr lang="en-US" altLang="zh-CN" sz="1600" dirty="0" err="1"/>
              <a:t>DeComité</a:t>
            </a:r>
            <a:r>
              <a:rPr lang="en-US" altLang="zh-CN" sz="1600" dirty="0"/>
              <a:t> et al. MLDM03]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Derived from AdaBoost.MH </a:t>
            </a:r>
            <a:r>
              <a:rPr lang="en-US" altLang="zh-CN" sz="1400" dirty="0"/>
              <a:t>[Freund &amp; Mason, ICML99]</a:t>
            </a:r>
            <a:r>
              <a:rPr lang="en-US" altLang="zh-CN" sz="1800" dirty="0"/>
              <a:t> </a:t>
            </a:r>
          </a:p>
          <a:p>
            <a:pPr lvl="1">
              <a:lnSpc>
                <a:spcPct val="120000"/>
              </a:lnSpc>
              <a:buFont typeface="Wingdings" panose="05000000000000000000" pitchFamily="2" charset="2"/>
              <a:buNone/>
            </a:pPr>
            <a:r>
              <a:rPr lang="en-US" altLang="zh-CN" sz="1800" dirty="0"/>
              <a:t>	and ADT (Alternating Decision Tree) </a:t>
            </a:r>
            <a:r>
              <a:rPr lang="en-US" altLang="zh-CN" sz="1400" dirty="0"/>
              <a:t>[Freund &amp; Mason, ICML99]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Use ADT as a special weak hypothesis in AdaBoost.MH</a:t>
            </a:r>
            <a:endParaRPr lang="en-US" altLang="zh-CN" sz="2000" dirty="0"/>
          </a:p>
          <a:p>
            <a:pPr>
              <a:lnSpc>
                <a:spcPct val="120000"/>
              </a:lnSpc>
            </a:pPr>
            <a:r>
              <a:rPr lang="en-US" altLang="zh-CN" sz="2000" dirty="0">
                <a:solidFill>
                  <a:srgbClr val="0033CC"/>
                </a:solidFill>
              </a:rPr>
              <a:t>Rank-SVM</a:t>
            </a:r>
            <a:r>
              <a:rPr lang="en-US" altLang="zh-CN" sz="2000" dirty="0"/>
              <a:t> </a:t>
            </a:r>
            <a:r>
              <a:rPr lang="en-US" altLang="zh-CN" sz="1600" dirty="0"/>
              <a:t>[</a:t>
            </a:r>
            <a:r>
              <a:rPr lang="en-US" altLang="zh-CN" sz="1600" dirty="0" err="1"/>
              <a:t>Elisseeff</a:t>
            </a:r>
            <a:r>
              <a:rPr lang="en-US" altLang="zh-CN" sz="1600" dirty="0"/>
              <a:t> &amp; Weston, NIPS02]</a:t>
            </a:r>
          </a:p>
          <a:p>
            <a:pPr lvl="1">
              <a:lnSpc>
                <a:spcPct val="120000"/>
              </a:lnSpc>
            </a:pPr>
            <a:r>
              <a:rPr lang="en-US" altLang="zh-CN" sz="1800" dirty="0"/>
              <a:t>Minimize ranking loss criterion while at the same have a large margin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569433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5F8CCFC-90A4-4ABF-8E98-33FAFC570E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.. And more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BCDFB8A0-6FF9-4AFB-90D7-F22AD928663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381009"/>
            <a:ext cx="10515600" cy="4351338"/>
          </a:xfrm>
        </p:spPr>
        <p:txBody>
          <a:bodyPr>
            <a:normAutofit fontScale="25000" lnSpcReduction="20000"/>
          </a:bodyPr>
          <a:lstStyle/>
          <a:p>
            <a:pPr>
              <a:lnSpc>
                <a:spcPct val="120000"/>
              </a:lnSpc>
            </a:pPr>
            <a:r>
              <a:rPr lang="en-US" altLang="zh-CN" sz="6400" dirty="0">
                <a:solidFill>
                  <a:srgbClr val="0033CC"/>
                </a:solidFill>
              </a:rPr>
              <a:t>Maximal Margin Labeling</a:t>
            </a:r>
            <a:r>
              <a:rPr lang="en-US" altLang="zh-CN" sz="6400" dirty="0"/>
              <a:t> [</a:t>
            </a:r>
            <a:r>
              <a:rPr lang="en-US" altLang="zh-CN" sz="6400" dirty="0" err="1"/>
              <a:t>Kazawa</a:t>
            </a:r>
            <a:r>
              <a:rPr lang="en-US" altLang="zh-CN" sz="6400" dirty="0"/>
              <a:t> et al., NIPS04]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Convert MLL problem to a multi-class learning problem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Embed labels into a similarity-induced vector space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Approximation method in learning and efficient classification algorithm in testing</a:t>
            </a:r>
          </a:p>
          <a:p>
            <a:pPr>
              <a:lnSpc>
                <a:spcPct val="120000"/>
              </a:lnSpc>
            </a:pPr>
            <a:r>
              <a:rPr lang="en-US" altLang="zh-CN" sz="6400" dirty="0">
                <a:solidFill>
                  <a:srgbClr val="0033CC"/>
                </a:solidFill>
              </a:rPr>
              <a:t>Probabilistic generative models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Mixture Model + EM [McCallum, AAAI99]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PMM [Ueda &amp; Saito, NIPS03]</a:t>
            </a:r>
          </a:p>
          <a:p>
            <a:pPr>
              <a:lnSpc>
                <a:spcPct val="120000"/>
              </a:lnSpc>
            </a:pPr>
            <a:r>
              <a:rPr lang="en-US" altLang="zh-CN" sz="6400" dirty="0">
                <a:solidFill>
                  <a:srgbClr val="0033CC"/>
                </a:solidFill>
              </a:rPr>
              <a:t>Multi-Label C4.5</a:t>
            </a:r>
            <a:r>
              <a:rPr lang="en-US" altLang="zh-CN" sz="6400" dirty="0"/>
              <a:t> [Clare &amp; King, LNCS2168]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Modify the definition of entropy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Learn a set of accurate rules, not necessarily a set of complete classification rules</a:t>
            </a:r>
          </a:p>
          <a:p>
            <a:pPr>
              <a:lnSpc>
                <a:spcPct val="120000"/>
              </a:lnSpc>
            </a:pPr>
            <a:r>
              <a:rPr lang="en-US" altLang="zh-CN" sz="6400" dirty="0">
                <a:solidFill>
                  <a:srgbClr val="0033CC"/>
                </a:solidFill>
              </a:rPr>
              <a:t>Another formalization</a:t>
            </a:r>
            <a:r>
              <a:rPr lang="en-US" altLang="zh-CN" sz="6400" dirty="0"/>
              <a:t> [</a:t>
            </a:r>
            <a:r>
              <a:rPr lang="en-US" altLang="zh-CN" sz="6400" dirty="0" err="1"/>
              <a:t>Jin</a:t>
            </a:r>
            <a:r>
              <a:rPr lang="en-US" altLang="zh-CN" sz="6400" dirty="0"/>
              <a:t> &amp; </a:t>
            </a:r>
            <a:r>
              <a:rPr lang="en-US" altLang="zh-CN" sz="6400" dirty="0" err="1"/>
              <a:t>Ghahramani</a:t>
            </a:r>
            <a:r>
              <a:rPr lang="en-US" altLang="zh-CN" sz="6400" dirty="0"/>
              <a:t>, NIPS03]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Only one of the labels associated with an instance is correct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Using EM for maximum likelihood estimation</a:t>
            </a:r>
          </a:p>
          <a:p>
            <a:pPr>
              <a:lnSpc>
                <a:spcPct val="120000"/>
              </a:lnSpc>
            </a:pPr>
            <a:r>
              <a:rPr lang="en-US" altLang="zh-CN" sz="6400" dirty="0">
                <a:solidFill>
                  <a:srgbClr val="0033CC"/>
                </a:solidFill>
              </a:rPr>
              <a:t>Multi-label scene classification</a:t>
            </a:r>
            <a:r>
              <a:rPr lang="en-US" altLang="zh-CN" sz="6400" dirty="0"/>
              <a:t> [M.R. </a:t>
            </a:r>
            <a:r>
              <a:rPr lang="en-US" altLang="zh-CN" sz="6400" dirty="0" err="1"/>
              <a:t>Boutell</a:t>
            </a:r>
            <a:r>
              <a:rPr lang="en-US" altLang="zh-CN" sz="6400" dirty="0"/>
              <a:t>, et al. PR04]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A natural scene image may belong to several categories</a:t>
            </a:r>
          </a:p>
          <a:p>
            <a:pPr lvl="1">
              <a:lnSpc>
                <a:spcPct val="120000"/>
              </a:lnSpc>
            </a:pPr>
            <a:r>
              <a:rPr lang="en-US" altLang="zh-CN" sz="6400" dirty="0"/>
              <a:t>Decompose multi-label learning problem into multiple independent two-class learning problems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49448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C8BE714A-2C2E-46A1-A317-AD643298ADD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metrics</a:t>
            </a:r>
            <a:endParaRPr lang="en-US" dirty="0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DE66B7F9-0C60-4825-BF78-73A375FE63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zh-TW" u="sng" dirty="0"/>
              <a:t>Hamming loss </a:t>
            </a:r>
            <a:r>
              <a:rPr lang="en-US" altLang="zh-TW" dirty="0"/>
              <a:t>evaluate how many times the test document </a:t>
            </a:r>
            <a:r>
              <a:rPr lang="en-US" altLang="zh-TW" i="1" dirty="0" err="1">
                <a:solidFill>
                  <a:srgbClr val="000000"/>
                </a:solidFill>
              </a:rPr>
              <a:t>d</a:t>
            </a:r>
            <a:r>
              <a:rPr lang="en-US" altLang="zh-TW" i="1" baseline="-25000" dirty="0" err="1">
                <a:solidFill>
                  <a:srgbClr val="000000"/>
                </a:solidFill>
              </a:rPr>
              <a:t>j</a:t>
            </a:r>
            <a:r>
              <a:rPr lang="en-US" altLang="zh-TW" dirty="0"/>
              <a:t> is misclassified:</a:t>
            </a:r>
          </a:p>
          <a:p>
            <a:pPr lvl="1"/>
            <a:r>
              <a:rPr lang="en-US" altLang="zh-TW" dirty="0"/>
              <a:t>A category not belonging to the document is predicted</a:t>
            </a:r>
          </a:p>
          <a:p>
            <a:pPr lvl="1"/>
            <a:r>
              <a:rPr lang="en-US" altLang="zh-TW" dirty="0"/>
              <a:t>A category belonging to the document is not predicted</a:t>
            </a:r>
          </a:p>
          <a:p>
            <a:r>
              <a:rPr lang="en-US" altLang="zh-TW" u="sng" dirty="0"/>
              <a:t>One-error </a:t>
            </a:r>
            <a:r>
              <a:rPr lang="en-US" altLang="zh-TW" dirty="0"/>
              <a:t>evaluates if the top ranked category is present in the set of proper categories</a:t>
            </a:r>
            <a:r>
              <a:rPr lang="en-US" altLang="zh-TW" i="1" dirty="0">
                <a:solidFill>
                  <a:srgbClr val="000000"/>
                </a:solidFill>
              </a:rPr>
              <a:t> </a:t>
            </a:r>
            <a:r>
              <a:rPr lang="en-US" altLang="zh-TW" i="1" dirty="0" err="1">
                <a:solidFill>
                  <a:srgbClr val="000000"/>
                </a:solidFill>
              </a:rPr>
              <a:t>C</a:t>
            </a:r>
            <a:r>
              <a:rPr lang="en-US" altLang="zh-TW" i="1" baseline="-25000" dirty="0" err="1">
                <a:solidFill>
                  <a:srgbClr val="000000"/>
                </a:solidFill>
              </a:rPr>
              <a:t>j</a:t>
            </a:r>
            <a:r>
              <a:rPr lang="en-US" altLang="zh-TW" dirty="0"/>
              <a:t> of the test document </a:t>
            </a:r>
            <a:r>
              <a:rPr lang="en-US" altLang="zh-TW" i="1" dirty="0" err="1">
                <a:solidFill>
                  <a:srgbClr val="000000"/>
                </a:solidFill>
              </a:rPr>
              <a:t>d</a:t>
            </a:r>
            <a:r>
              <a:rPr lang="en-US" altLang="zh-TW" i="1" baseline="-25000" dirty="0" err="1">
                <a:solidFill>
                  <a:srgbClr val="000000"/>
                </a:solidFill>
              </a:rPr>
              <a:t>j</a:t>
            </a:r>
            <a:endParaRPr lang="en-US" altLang="zh-TW" i="1" baseline="-25000" dirty="0">
              <a:solidFill>
                <a:srgbClr val="000000"/>
              </a:solidFill>
            </a:endParaRPr>
          </a:p>
          <a:p>
            <a:r>
              <a:rPr lang="en-US" altLang="zh-TW" u="sng" dirty="0"/>
              <a:t>Coverage</a:t>
            </a:r>
            <a:r>
              <a:rPr lang="en-US" altLang="zh-TW" dirty="0"/>
              <a:t> (</a:t>
            </a:r>
            <a:r>
              <a:rPr lang="en-US" altLang="zh-TW" i="1" dirty="0" err="1">
                <a:solidFill>
                  <a:srgbClr val="000000"/>
                </a:solidFill>
              </a:rPr>
              <a:t>coverage</a:t>
            </a:r>
            <a:r>
              <a:rPr lang="en-US" altLang="zh-TW" i="1" baseline="-25000" dirty="0" err="1">
                <a:solidFill>
                  <a:srgbClr val="000000"/>
                </a:solidFill>
              </a:rPr>
              <a:t>j</a:t>
            </a:r>
            <a:r>
              <a:rPr lang="en-US" altLang="zh-TW" dirty="0"/>
              <a:t>) measures how far we need to go down the rank of categories in order to cover all the possible categories assigned to a test document</a:t>
            </a:r>
          </a:p>
          <a:p>
            <a:r>
              <a:rPr lang="en-US" altLang="zh-TW" u="sng" dirty="0"/>
              <a:t>Average precision</a:t>
            </a:r>
            <a:r>
              <a:rPr lang="en-US" altLang="zh-TW" dirty="0"/>
              <a:t> (</a:t>
            </a:r>
            <a:r>
              <a:rPr lang="en-US" altLang="zh-TW" i="1" dirty="0">
                <a:solidFill>
                  <a:srgbClr val="000000"/>
                </a:solidFill>
              </a:rPr>
              <a:t>average-</a:t>
            </a:r>
            <a:r>
              <a:rPr lang="en-US" altLang="zh-TW" i="1" dirty="0" err="1">
                <a:solidFill>
                  <a:srgbClr val="000000"/>
                </a:solidFill>
              </a:rPr>
              <a:t>precision</a:t>
            </a:r>
            <a:r>
              <a:rPr lang="en-US" altLang="zh-TW" i="1" baseline="-25000" dirty="0" err="1">
                <a:solidFill>
                  <a:srgbClr val="000000"/>
                </a:solidFill>
              </a:rPr>
              <a:t>j</a:t>
            </a:r>
            <a:r>
              <a:rPr lang="en-US" altLang="zh-TW" dirty="0"/>
              <a:t>) evaluates the average of precisions computed after truncating the ranking of categories after each category </a:t>
            </a:r>
            <a:r>
              <a:rPr lang="en-US" altLang="zh-TW" i="1" dirty="0">
                <a:solidFill>
                  <a:srgbClr val="000000"/>
                </a:solidFill>
              </a:rPr>
              <a:t>c</a:t>
            </a:r>
            <a:r>
              <a:rPr lang="en-US" altLang="zh-TW" i="1" baseline="-25000" dirty="0">
                <a:solidFill>
                  <a:srgbClr val="000000"/>
                </a:solidFill>
              </a:rPr>
              <a:t>i</a:t>
            </a:r>
            <a:r>
              <a:rPr lang="en-US" altLang="zh-TW" dirty="0"/>
              <a:t> belongs to </a:t>
            </a:r>
            <a:r>
              <a:rPr lang="en-US" altLang="zh-TW" i="1" dirty="0" err="1">
                <a:solidFill>
                  <a:srgbClr val="000000"/>
                </a:solidFill>
              </a:rPr>
              <a:t>C</a:t>
            </a:r>
            <a:r>
              <a:rPr lang="en-US" altLang="zh-TW" i="1" baseline="-25000" dirty="0" err="1">
                <a:solidFill>
                  <a:srgbClr val="000000"/>
                </a:solidFill>
              </a:rPr>
              <a:t>j</a:t>
            </a:r>
            <a:r>
              <a:rPr lang="en-US" altLang="zh-TW" dirty="0"/>
              <a:t> in turn</a:t>
            </a:r>
          </a:p>
          <a:p>
            <a:endParaRPr lang="en-US" altLang="zh-TW" dirty="0"/>
          </a:p>
          <a:p>
            <a:pPr lvl="1"/>
            <a:endParaRPr lang="zh-TW" alt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2011108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84112F6E-A082-4707-8E11-9043E63516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b="1" dirty="0"/>
              <a:t>Evaluation metrics</a:t>
            </a:r>
          </a:p>
        </p:txBody>
      </p:sp>
      <p:sp>
        <p:nvSpPr>
          <p:cNvPr id="4" name="Text Box 7">
            <a:extLst>
              <a:ext uri="{FF2B5EF4-FFF2-40B4-BE49-F238E27FC236}">
                <a16:creationId xmlns:a16="http://schemas.microsoft.com/office/drawing/2014/main" id="{44932773-9448-4AAB-B02D-313F1FD62994}"/>
              </a:ext>
            </a:extLst>
          </p:cNvPr>
          <p:cNvSpPr txBox="1">
            <a:spLocks noGrp="1" noChangeArrowheads="1"/>
          </p:cNvSpPr>
          <p:nvPr>
            <p:ph idx="1"/>
          </p:nvPr>
        </p:nvSpPr>
        <p:spPr bwMode="auto">
          <a:xfrm>
            <a:off x="1358318" y="1920681"/>
            <a:ext cx="2823157" cy="2391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CCCC00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square">
            <a:spAutoFit/>
          </a:bodyPr>
          <a:lstStyle>
            <a:defPPr>
              <a:defRPr lang="zh-CN"/>
            </a:defPPr>
            <a:lvl1pPr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1pPr>
            <a:lvl2pPr marL="457200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2pPr>
            <a:lvl3pPr marL="914400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3pPr>
            <a:lvl4pPr marL="1371600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4pPr>
            <a:lvl5pPr marL="1828800" algn="l" rtl="0" fontAlgn="base">
              <a:spcBef>
                <a:spcPct val="5000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panose="020B0604020202020204" pitchFamily="34" charset="0"/>
                <a:ea typeface="宋体" panose="02010600030101010101" pitchFamily="2" charset="-122"/>
                <a:cs typeface="+mn-cs"/>
              </a:defRPr>
            </a:lvl9pPr>
          </a:lstStyle>
          <a:p>
            <a:pPr>
              <a:lnSpc>
                <a:spcPct val="170000"/>
              </a:lnSpc>
            </a:pPr>
            <a:r>
              <a:rPr lang="en-US" altLang="zh-CN" sz="1800" i="1" dirty="0">
                <a:solidFill>
                  <a:srgbClr val="006600"/>
                </a:solidFill>
                <a:sym typeface="Euclid Math Two" pitchFamily="18" charset="2"/>
              </a:rPr>
              <a:t>Hamming Loss</a:t>
            </a:r>
            <a:r>
              <a:rPr lang="en-US" altLang="zh-CN" sz="1800" dirty="0">
                <a:solidFill>
                  <a:srgbClr val="006600"/>
                </a:solidFill>
                <a:sym typeface="Euclid Math Two" pitchFamily="18" charset="2"/>
              </a:rPr>
              <a:t>:</a:t>
            </a:r>
            <a:r>
              <a:rPr lang="en-US" altLang="zh-CN" sz="1800" i="1" dirty="0">
                <a:solidFill>
                  <a:srgbClr val="000000"/>
                </a:solidFill>
                <a:sym typeface="Euclid Math Two" pitchFamily="18" charset="2"/>
              </a:rPr>
              <a:t> </a:t>
            </a:r>
          </a:p>
          <a:p>
            <a:pPr>
              <a:lnSpc>
                <a:spcPct val="170000"/>
              </a:lnSpc>
            </a:pPr>
            <a:r>
              <a:rPr lang="en-US" altLang="zh-CN" sz="1800" i="1" dirty="0">
                <a:solidFill>
                  <a:srgbClr val="006600"/>
                </a:solidFill>
                <a:sym typeface="Euclid Math Two" pitchFamily="18" charset="2"/>
              </a:rPr>
              <a:t>One-error</a:t>
            </a:r>
            <a:r>
              <a:rPr lang="en-US" altLang="zh-CN" sz="1800" dirty="0">
                <a:solidFill>
                  <a:srgbClr val="006600"/>
                </a:solidFill>
                <a:sym typeface="Euclid Math Two" pitchFamily="18" charset="2"/>
              </a:rPr>
              <a:t>:</a:t>
            </a:r>
            <a:endParaRPr lang="en-US" altLang="zh-CN" sz="1800" i="1" dirty="0">
              <a:solidFill>
                <a:srgbClr val="006600"/>
              </a:solidFill>
              <a:sym typeface="Euclid Math Two" pitchFamily="18" charset="2"/>
            </a:endParaRPr>
          </a:p>
          <a:p>
            <a:pPr>
              <a:lnSpc>
                <a:spcPct val="170000"/>
              </a:lnSpc>
            </a:pPr>
            <a:r>
              <a:rPr lang="en-US" altLang="zh-CN" sz="1800" i="1" dirty="0">
                <a:solidFill>
                  <a:srgbClr val="006600"/>
                </a:solidFill>
                <a:sym typeface="Euclid Math Two" pitchFamily="18" charset="2"/>
              </a:rPr>
              <a:t>Coverage</a:t>
            </a:r>
          </a:p>
          <a:p>
            <a:pPr>
              <a:lnSpc>
                <a:spcPct val="170000"/>
              </a:lnSpc>
            </a:pPr>
            <a:r>
              <a:rPr lang="en-US" altLang="zh-CN" sz="1800" i="1" dirty="0">
                <a:solidFill>
                  <a:srgbClr val="006600"/>
                </a:solidFill>
                <a:sym typeface="Euclid Math Two" pitchFamily="18" charset="2"/>
              </a:rPr>
              <a:t>Average Precision</a:t>
            </a:r>
            <a:r>
              <a:rPr lang="en-US" altLang="zh-CN" sz="1800" dirty="0">
                <a:solidFill>
                  <a:srgbClr val="006600"/>
                </a:solidFill>
                <a:sym typeface="Euclid Math Two" pitchFamily="18" charset="2"/>
              </a:rPr>
              <a:t>:</a:t>
            </a:r>
          </a:p>
        </p:txBody>
      </p:sp>
      <p:grpSp>
        <p:nvGrpSpPr>
          <p:cNvPr id="10" name="Agrupar 9">
            <a:extLst>
              <a:ext uri="{FF2B5EF4-FFF2-40B4-BE49-F238E27FC236}">
                <a16:creationId xmlns:a16="http://schemas.microsoft.com/office/drawing/2014/main" id="{17904574-C939-4894-B3C8-F022E17DFA81}"/>
              </a:ext>
            </a:extLst>
          </p:cNvPr>
          <p:cNvGrpSpPr/>
          <p:nvPr/>
        </p:nvGrpSpPr>
        <p:grpSpPr>
          <a:xfrm>
            <a:off x="3690143" y="2065338"/>
            <a:ext cx="4916962" cy="2262653"/>
            <a:chOff x="3690143" y="2065338"/>
            <a:chExt cx="4811713" cy="2160587"/>
          </a:xfrm>
        </p:grpSpPr>
        <p:pic>
          <p:nvPicPr>
            <p:cNvPr id="5" name="Imagem 4">
              <a:extLst>
                <a:ext uri="{FF2B5EF4-FFF2-40B4-BE49-F238E27FC236}">
                  <a16:creationId xmlns:a16="http://schemas.microsoft.com/office/drawing/2014/main" id="{5DA5540B-FBEE-4B0A-81C0-38B7B101DBA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143" y="2065338"/>
              <a:ext cx="2811463" cy="5508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Imagem 6">
              <a:extLst>
                <a:ext uri="{FF2B5EF4-FFF2-40B4-BE49-F238E27FC236}">
                  <a16:creationId xmlns:a16="http://schemas.microsoft.com/office/drawing/2014/main" id="{BFF93DF7-7E0F-4F83-9EB3-EB95937FD40F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747609" y="3657600"/>
              <a:ext cx="4068763" cy="56832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9C5022E4-B97C-458F-9687-3E3B0FBD223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143" y="2619375"/>
              <a:ext cx="4811713" cy="500063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CCCC00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9" name="Imagem 8">
              <a:extLst>
                <a:ext uri="{FF2B5EF4-FFF2-40B4-BE49-F238E27FC236}">
                  <a16:creationId xmlns:a16="http://schemas.microsoft.com/office/drawing/2014/main" id="{A720432D-2633-4DEB-897A-213FFB5ADA9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90143" y="3122613"/>
              <a:ext cx="3240088" cy="53181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19050" algn="ctr">
                  <a:solidFill>
                    <a:srgbClr val="0000FF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14461645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557939C5-B8A5-428F-AA12-49CE71A21DC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971" b="12822"/>
          <a:stretch/>
        </p:blipFill>
        <p:spPr>
          <a:xfrm>
            <a:off x="466725" y="208359"/>
            <a:ext cx="11449049" cy="64400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63721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8">
            <a:extLst>
              <a:ext uri="{FF2B5EF4-FFF2-40B4-BE49-F238E27FC236}">
                <a16:creationId xmlns:a16="http://schemas.microsoft.com/office/drawing/2014/main" id="{32BC26D8-82FB-445E-AA49-62A77D7C1EE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0">
            <a:extLst>
              <a:ext uri="{FF2B5EF4-FFF2-40B4-BE49-F238E27FC236}">
                <a16:creationId xmlns:a16="http://schemas.microsoft.com/office/drawing/2014/main" id="{CB44330D-EA18-4254-AA95-EB49948539B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7012" y="480060"/>
            <a:ext cx="11237976" cy="589788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Espaço Reservado para Conteúdo 3">
            <a:extLst>
              <a:ext uri="{FF2B5EF4-FFF2-40B4-BE49-F238E27FC236}">
                <a16:creationId xmlns:a16="http://schemas.microsoft.com/office/drawing/2014/main" id="{28FC4B7D-AEA7-4E96-B5C7-C1980EFB43D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3467" y="2338494"/>
            <a:ext cx="10905066" cy="2181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13843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19AF1E8B-3755-4F8D-B1B6-0EF9BF025F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71969" y="2512707"/>
            <a:ext cx="2567730" cy="1325563"/>
          </a:xfrm>
        </p:spPr>
        <p:txBody>
          <a:bodyPr/>
          <a:lstStyle/>
          <a:p>
            <a:r>
              <a:rPr lang="en-US" dirty="0"/>
              <a:t>Thanks!</a:t>
            </a:r>
          </a:p>
        </p:txBody>
      </p:sp>
    </p:spTree>
    <p:extLst>
      <p:ext uri="{BB962C8B-B14F-4D97-AF65-F5344CB8AC3E}">
        <p14:creationId xmlns:p14="http://schemas.microsoft.com/office/powerpoint/2010/main" val="58256154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0AE827AA-DF2A-4F3A-B894-A824814690A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9783" y="343949"/>
            <a:ext cx="10884017" cy="5833014"/>
          </a:xfrm>
        </p:spPr>
        <p:txBody>
          <a:bodyPr vert="horz" lIns="91440" tIns="45720" rIns="91440" bIns="45720" numCol="2" spcCol="324000" rtlCol="0"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	Redes neurais sem peso (RNSP) não armazenam conhecimento em suas conexões, mas em memórias do tipo RAM dentro dos neurônios. Estes neurônios operam com valores de entrada binários e usam RAM como tabelas-verdade: as sinapses de cada neurônio coletam um vetor de bits da entrada da rede, que é usado como o endereço da RAM, e o valor armazenado neste endereço é a saída do neurônio. </a:t>
            </a:r>
          </a:p>
          <a:p>
            <a:pPr marL="0" indent="0" algn="just">
              <a:buNone/>
            </a:pPr>
            <a:r>
              <a:rPr lang="pt-BR" sz="2000" dirty="0"/>
              <a:t>	O treinamento pode ser feito em um único passo e consiste em armazenar a saída desejada no endereço associado com o vetor de entrada do neurônio. </a:t>
            </a:r>
          </a:p>
          <a:p>
            <a:pPr marL="0" indent="0" algn="just">
              <a:buNone/>
            </a:pPr>
            <a:r>
              <a:rPr lang="pt-BR" sz="2000" dirty="0"/>
              <a:t>	Se a entrada da rede for muito grande, o tamanho da memória dos neurônios da RNSP torna-se proibitivo, dado que tem de ser igual a 2</a:t>
            </a:r>
            <a:r>
              <a:rPr lang="pt-BR" sz="2000" baseline="30000" dirty="0"/>
              <a:t>n</a:t>
            </a:r>
            <a:r>
              <a:rPr lang="pt-BR" sz="2000" dirty="0"/>
              <a:t>  (n é o tamanho da entrada). </a:t>
            </a:r>
          </a:p>
          <a:p>
            <a:pPr marL="0" indent="0" algn="just">
              <a:buNone/>
            </a:pPr>
            <a:r>
              <a:rPr lang="pt-BR" sz="2000" dirty="0"/>
              <a:t>	VG-RAM somente requer capacidade de memória para armazenar os dados relacionados ao conjunto de treinamento. Seus neurônios armazenam os pares entrada-saída observados durante o treinamento, em vez de apenas a saída. Na fase de teste, as memórias dos neurônios VG-RAM são pesquisadas mediante a comparação entre a entrada apresentada à rede e todas as entradas nos pares entrada-saída aprendidos. </a:t>
            </a:r>
          </a:p>
          <a:p>
            <a:pPr marL="0" indent="0" algn="just">
              <a:buNone/>
            </a:pPr>
            <a:r>
              <a:rPr lang="pt-BR" sz="2000" dirty="0"/>
              <a:t>	A saída de cada neurônio é determinada pela saída do par cuja entrada é a mais próxima da entrada apresentada. Se existir mais do que um par na mesma distância mínima da entrada apresentada, a saída do neurônio é escolhida aleatoriamente entre esses pares.</a:t>
            </a:r>
            <a:endParaRPr lang="en-US" sz="20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8E4A2F9D-466F-4964-B573-3542B905C27F}"/>
              </a:ext>
            </a:extLst>
          </p:cNvPr>
          <p:cNvSpPr/>
          <p:nvPr/>
        </p:nvSpPr>
        <p:spPr>
          <a:xfrm>
            <a:off x="5131364" y="6289538"/>
            <a:ext cx="640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http://www.lcad.inf.ufes.br/wiki/images/1/12/Relato3.pdf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0357939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7D8F579B-5504-4A4B-B1D4-DA6F1FEE48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2730" y="360727"/>
            <a:ext cx="10691070" cy="5816236"/>
          </a:xfrm>
        </p:spPr>
        <p:txBody>
          <a:bodyPr vert="horz" lIns="91440" tIns="45720" rIns="91440" bIns="45720" numCol="2" spcCol="324000" rtlCol="0">
            <a:normAutofit/>
          </a:bodyPr>
          <a:lstStyle/>
          <a:p>
            <a:pPr marL="0" indent="0" algn="just">
              <a:buNone/>
            </a:pPr>
            <a:r>
              <a:rPr lang="pt-BR" sz="2000" dirty="0"/>
              <a:t>	Durante o treinamento, para cada documento no conjunto de treinamento, o vetor correspondente V é conectado à entrada N da RNSP VG-RAM e as saídas O = {o1, o2, …, </a:t>
            </a:r>
            <a:r>
              <a:rPr lang="pt-BR" sz="2000" dirty="0" err="1"/>
              <a:t>o|o</a:t>
            </a:r>
            <a:r>
              <a:rPr lang="pt-BR" sz="2000" dirty="0"/>
              <a:t>|} dos neurônios a uma das classes do documento. Todos os neurônios da RNSP VG-RAM são então treinados para retornar como saída esta classe com este vetor de entrada. </a:t>
            </a:r>
          </a:p>
          <a:p>
            <a:pPr marL="0" indent="0" algn="just">
              <a:buNone/>
            </a:pPr>
            <a:r>
              <a:rPr lang="pt-BR" sz="2000" dirty="0"/>
              <a:t>	O treinamento para este vetor de entrada é repetido para cada classe associada ao documento correspondente. </a:t>
            </a:r>
          </a:p>
          <a:p>
            <a:pPr marL="0" indent="0" algn="just">
              <a:buNone/>
            </a:pPr>
            <a:r>
              <a:rPr lang="pt-BR" sz="2000" dirty="0"/>
              <a:t>	Durante a fase de teste, para cada documento de teste, a entrada é conectada ao vetor correspondente e o número de neurônios retornando para cada classe é contado. A saída da rede é computada dividindo-se a contagem de cada classe pelo número de neurônios da rede. </a:t>
            </a:r>
          </a:p>
          <a:p>
            <a:pPr marL="0" indent="0" algn="just">
              <a:buNone/>
            </a:pPr>
            <a:r>
              <a:rPr lang="pt-BR" sz="2000" dirty="0"/>
              <a:t>	A saída da rede é reorganizada como um vetor cujo tamanho é igual ao número de classes existentes. O valor de cada elemento deste vetor varia entre 0 e 1 e representa a porcentagem de neurônios que exibiram a classe correspondente como saída (a soma dos valores de todos os elementos deste vetor é sempre 1). </a:t>
            </a:r>
          </a:p>
          <a:p>
            <a:pPr marL="0" indent="0" algn="just">
              <a:buNone/>
            </a:pPr>
            <a:r>
              <a:rPr lang="pt-BR" sz="2000" dirty="0"/>
              <a:t>	Desta forma, a saída da rede reorganizada deste modo implementa a função f(., .), que apresenta valores no domínio dos números reais e que mapeia a múltipla pertinência de um documento frente a um dado conjunto de classes existentes. </a:t>
            </a:r>
          </a:p>
          <a:p>
            <a:pPr marL="0" indent="0" algn="just">
              <a:buNone/>
            </a:pPr>
            <a:r>
              <a:rPr lang="pt-BR" sz="2000" dirty="0"/>
              <a:t>	Finalmente, um valor limite </a:t>
            </a:r>
            <a:r>
              <a:rPr lang="pt-BR" sz="2000" dirty="0" err="1"/>
              <a:t>τi</a:t>
            </a:r>
            <a:r>
              <a:rPr lang="pt-BR" sz="2000" dirty="0"/>
              <a:t> para cada classe </a:t>
            </a:r>
            <a:r>
              <a:rPr lang="pt-BR" sz="2000" dirty="0" err="1"/>
              <a:t>ci</a:t>
            </a:r>
            <a:r>
              <a:rPr lang="pt-BR" sz="2000" dirty="0"/>
              <a:t> pode ser usado com a função f(., .), a fim de definir o conjunto de classes a serem atribuídas a um documento de teste </a:t>
            </a:r>
            <a:r>
              <a:rPr lang="pt-BR" sz="2000" dirty="0" err="1"/>
              <a:t>dj</a:t>
            </a:r>
            <a:r>
              <a:rPr lang="pt-BR" sz="2000" dirty="0"/>
              <a:t>: se f(</a:t>
            </a:r>
            <a:r>
              <a:rPr lang="pt-BR" sz="2000" dirty="0" err="1"/>
              <a:t>dj</a:t>
            </a:r>
            <a:r>
              <a:rPr lang="pt-BR" sz="2000" dirty="0"/>
              <a:t> , </a:t>
            </a:r>
            <a:r>
              <a:rPr lang="pt-BR" sz="2000" dirty="0" err="1"/>
              <a:t>ci</a:t>
            </a:r>
            <a:r>
              <a:rPr lang="pt-BR" sz="2000" dirty="0"/>
              <a:t>) &gt;= </a:t>
            </a:r>
            <a:r>
              <a:rPr lang="pt-BR" sz="2000" dirty="0" err="1"/>
              <a:t>τi</a:t>
            </a:r>
            <a:r>
              <a:rPr lang="pt-BR" sz="2000" dirty="0"/>
              <a:t> então </a:t>
            </a:r>
            <a:r>
              <a:rPr lang="pt-BR" sz="2000" dirty="0" err="1"/>
              <a:t>ci</a:t>
            </a:r>
            <a:r>
              <a:rPr lang="pt-BR" sz="2000" dirty="0"/>
              <a:t> é atribuída a </a:t>
            </a:r>
            <a:r>
              <a:rPr lang="pt-BR" sz="2000" dirty="0" err="1"/>
              <a:t>dj</a:t>
            </a:r>
            <a:r>
              <a:rPr lang="pt-BR" sz="2000" dirty="0"/>
              <a:t> .</a:t>
            </a:r>
            <a:endParaRPr lang="en-US" sz="2000" dirty="0"/>
          </a:p>
        </p:txBody>
      </p:sp>
      <p:sp>
        <p:nvSpPr>
          <p:cNvPr id="4" name="Retângulo 3">
            <a:extLst>
              <a:ext uri="{FF2B5EF4-FFF2-40B4-BE49-F238E27FC236}">
                <a16:creationId xmlns:a16="http://schemas.microsoft.com/office/drawing/2014/main" id="{D00AB379-5354-410A-873B-21B9A72319CF}"/>
              </a:ext>
            </a:extLst>
          </p:cNvPr>
          <p:cNvSpPr/>
          <p:nvPr/>
        </p:nvSpPr>
        <p:spPr>
          <a:xfrm>
            <a:off x="5131364" y="6289538"/>
            <a:ext cx="640880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Source: </a:t>
            </a:r>
            <a:r>
              <a:rPr lang="en-US" dirty="0">
                <a:hlinkClick r:id="rId2"/>
              </a:rPr>
              <a:t>http://www.lcad.inf.ufes.br/wiki/images/1/12/Relato3.pdf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64806375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446AFB70-4161-465A-9CDE-1D07B0A5199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4007" y="293615"/>
            <a:ext cx="10749793" cy="5883348"/>
          </a:xfrm>
        </p:spPr>
        <p:txBody>
          <a:bodyPr vert="horz" lIns="91440" tIns="45720" rIns="91440" bIns="45720" numCol="2" spcCol="324000" rtlCol="0">
            <a:normAutofit lnSpcReduction="10000"/>
          </a:bodyPr>
          <a:lstStyle/>
          <a:p>
            <a:pPr marL="0" indent="0" algn="just">
              <a:buNone/>
            </a:pPr>
            <a:r>
              <a:rPr lang="pt-BR" sz="2000" dirty="0"/>
              <a:t>Enquanto numa RNSP VG-RAM cada neurônio é treinado para retornar como saída uma única classe para cada vetor de entrada, numa RNSP VG-RAM com Correlação de Dados (RNSP VG-RAM-COR) cada neurônio pode ser treinado para retornar como saída um conjunto de classes para cada vetor de entrada. </a:t>
            </a:r>
          </a:p>
          <a:p>
            <a:pPr marL="0" indent="0" algn="just">
              <a:buNone/>
            </a:pPr>
            <a:r>
              <a:rPr lang="pt-BR" sz="2000" dirty="0"/>
              <a:t>	A Figura ilustra a tabela-verdade de uma RNSP VG-RAM-COR com três sinapses X1, X2 e X3 e três entradas (pares entrada-saída) armazenadas durante a fase de treinamento (</a:t>
            </a:r>
            <a:r>
              <a:rPr lang="pt-BR" sz="2000" dirty="0" err="1"/>
              <a:t>entry</a:t>
            </a:r>
            <a:r>
              <a:rPr lang="pt-BR" sz="2000" dirty="0"/>
              <a:t> #1, </a:t>
            </a:r>
            <a:r>
              <a:rPr lang="pt-BR" sz="2000" dirty="0" err="1"/>
              <a:t>entry</a:t>
            </a:r>
            <a:r>
              <a:rPr lang="pt-BR" sz="2000" dirty="0"/>
              <a:t> #2 e </a:t>
            </a:r>
            <a:r>
              <a:rPr lang="pt-BR" sz="2000" dirty="0" err="1"/>
              <a:t>entry</a:t>
            </a:r>
            <a:r>
              <a:rPr lang="pt-BR" sz="2000" dirty="0"/>
              <a:t> #3). Semelhante à RNSP VG-RAM, quando um vetor de entrada é apresentado à rede na fase de teste, o algoritmo de teste da RNSP VG-RAM-COR computa a distância entre este vetor de entrada e cada entrada dos pares entrada-saída na tabela-verdade. No exemplo da Figura 3-7, a distância de </a:t>
            </a:r>
            <a:r>
              <a:rPr lang="pt-BR" sz="2000" dirty="0" err="1"/>
              <a:t>hamming</a:t>
            </a:r>
            <a:r>
              <a:rPr lang="pt-BR" sz="2000" dirty="0"/>
              <a:t> entre o vetor de entrada (input) e as entradas #1, #2, e #3 é dois, um e três, respectivamente. Como a entrada #2 da tabela-verdade é a mais próxima da entrada da rede, a saída do neurônio da RNSP VG-RAM-COR é dada pelas classes 1 e 3, i.e. o valor de Y representa ambas as classes, 1 e 3. </a:t>
            </a:r>
          </a:p>
          <a:p>
            <a:pPr marL="0" indent="0" algn="just">
              <a:buNone/>
            </a:pPr>
            <a:r>
              <a:rPr lang="pt-BR" sz="2000" dirty="0"/>
              <a:t>	Para classificar documentos de texto usando uma RNSP VG-RAM-COR, a mesma configuração da RNSP VG-RAM, ilustrada na Figura, é usada. Na fase de treinamento, para cada documento no conjunto de treinamento, o vetor correspondente V é conectado à entrada da RNSP VG-RAM-COR, N, e as saídas dos seus neurônios, O, ao conjunto de classes atribuído ao documento. Cada neurônio da RNSP VG-RAM-COR é treinado para retornar como saída este conjunto com este vetor de entrada. Durante a fase de teste, para cada documento de teste, o vetor correspondente V é conectado à entrada da rede, N. A função f(., .) é computada ao dividir o número de votos para cada classe pelo número total de classes retornadas pela rede. O número de votos para cada classe é obtido ao contar suas ocorrências em todos os conjuntos retornados pela rede. </a:t>
            </a:r>
            <a:endParaRPr lang="en-US" sz="2000" dirty="0"/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0FD11465-F279-4F56-BD6B-124E76E3F10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44" t="32151" r="17224" b="50151"/>
          <a:stretch/>
        </p:blipFill>
        <p:spPr>
          <a:xfrm>
            <a:off x="7189940" y="5378916"/>
            <a:ext cx="4646926" cy="1374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9830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D6CDB20-394C-4D51-9C5B-8751E21338D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>
              <a:alpha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0" name="Rounded Rectangle 3">
            <a:extLst>
              <a:ext uri="{FF2B5EF4-FFF2-40B4-BE49-F238E27FC236}">
                <a16:creationId xmlns:a16="http://schemas.microsoft.com/office/drawing/2014/main" id="{46DFD1E0-DCA7-47E6-B78B-6ECDDF873DD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46745" y="640080"/>
            <a:ext cx="10920415" cy="5577818"/>
          </a:xfrm>
          <a:prstGeom prst="roundRect">
            <a:avLst>
              <a:gd name="adj" fmla="val 0"/>
            </a:avLst>
          </a:prstGeom>
          <a:solidFill>
            <a:srgbClr val="FFFFFF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  <a:effectLst>
            <a:outerShdw blurRad="57150" dist="19050" dir="5400000" algn="t" rotWithShape="0">
              <a:prstClr val="black">
                <a:alpha val="6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8AAB0B1E-BB97-40E0-8DCD-D1197A0E1D6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8024" y="960109"/>
            <a:ext cx="10277856" cy="4937760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65C8235-E6D7-4FE3-9BA1-26D8D884651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40447" y="2145764"/>
            <a:ext cx="5645791" cy="2714771"/>
          </a:xfrm>
        </p:spPr>
        <p:txBody>
          <a:bodyPr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“</a:t>
            </a: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Virtual Generalizing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Random</a:t>
            </a: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Access Memory Weightless Neural Networks (VGRAM WNN), an effective machine learning technique which offers </a:t>
            </a:r>
            <a:r>
              <a:rPr lang="en-US" b="1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simple</a:t>
            </a:r>
            <a:r>
              <a:rPr lang="en-US" i="1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implementation and fast training and test, as a tool for building automatic multi-label categorization systems.”</a:t>
            </a:r>
            <a:br>
              <a:rPr lang="en-US" dirty="0"/>
            </a:b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3906057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2">
            <a:extLst>
              <a:ext uri="{FF2B5EF4-FFF2-40B4-BE49-F238E27FC236}">
                <a16:creationId xmlns:a16="http://schemas.microsoft.com/office/drawing/2014/main" id="{59A309A7-1751-4ABE-A3C1-EEC40366AD89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088880" y="0"/>
            <a:ext cx="2103120" cy="6858000"/>
          </a:xfrm>
          <a:prstGeom prst="rect">
            <a:avLst/>
          </a:prstGeom>
          <a:solidFill>
            <a:srgbClr val="55493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967D8EB6-EAE1-4F9C-B398-83321E287204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15400" y="2358913"/>
            <a:ext cx="2140172" cy="2140172"/>
          </a:xfrm>
          <a:prstGeom prst="ellipse">
            <a:avLst/>
          </a:prstGeom>
          <a:solidFill>
            <a:srgbClr val="FFFFFF"/>
          </a:solidFill>
          <a:ln>
            <a:solidFill>
              <a:srgbClr val="686DA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Imagem 7">
            <a:extLst>
              <a:ext uri="{FF2B5EF4-FFF2-40B4-BE49-F238E27FC236}">
                <a16:creationId xmlns:a16="http://schemas.microsoft.com/office/drawing/2014/main" id="{1E1C2FCB-6DCB-4D5F-8EBC-B4CAF0ED5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alphaModFix/>
            <a:extLst/>
          </a:blip>
          <a:srcRect t="161" r="2" b="2"/>
          <a:stretch/>
        </p:blipFill>
        <p:spPr>
          <a:xfrm>
            <a:off x="9030743" y="2474254"/>
            <a:ext cx="1912560" cy="1909489"/>
          </a:xfrm>
          <a:custGeom>
            <a:avLst/>
            <a:gdLst>
              <a:gd name="connsiteX0" fmla="*/ 3028805 w 6057610"/>
              <a:gd name="connsiteY0" fmla="*/ 0 h 6057610"/>
              <a:gd name="connsiteX1" fmla="*/ 6057610 w 6057610"/>
              <a:gd name="connsiteY1" fmla="*/ 3028805 h 6057610"/>
              <a:gd name="connsiteX2" fmla="*/ 3028805 w 6057610"/>
              <a:gd name="connsiteY2" fmla="*/ 6057610 h 6057610"/>
              <a:gd name="connsiteX3" fmla="*/ 0 w 6057610"/>
              <a:gd name="connsiteY3" fmla="*/ 3028805 h 6057610"/>
              <a:gd name="connsiteX4" fmla="*/ 3028805 w 6057610"/>
              <a:gd name="connsiteY4" fmla="*/ 0 h 60576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057610" h="6057610">
                <a:moveTo>
                  <a:pt x="3028805" y="0"/>
                </a:moveTo>
                <a:cubicBezTo>
                  <a:pt x="4701568" y="0"/>
                  <a:pt x="6057610" y="1356042"/>
                  <a:pt x="6057610" y="3028805"/>
                </a:cubicBezTo>
                <a:cubicBezTo>
                  <a:pt x="6057610" y="4701568"/>
                  <a:pt x="4701568" y="6057610"/>
                  <a:pt x="3028805" y="6057610"/>
                </a:cubicBezTo>
                <a:cubicBezTo>
                  <a:pt x="1356042" y="6057610"/>
                  <a:pt x="0" y="4701568"/>
                  <a:pt x="0" y="3028805"/>
                </a:cubicBezTo>
                <a:cubicBezTo>
                  <a:pt x="0" y="1356042"/>
                  <a:pt x="1356042" y="0"/>
                  <a:pt x="3028805" y="0"/>
                </a:cubicBezTo>
                <a:close/>
              </a:path>
            </a:pathLst>
          </a:custGeom>
          <a:effectLst>
            <a:softEdge rad="0"/>
          </a:effec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8D965F29-FF84-4028-B807-88FF12A19D3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4454" y="166170"/>
            <a:ext cx="7474172" cy="1325563"/>
          </a:xfrm>
        </p:spPr>
        <p:txBody>
          <a:bodyPr>
            <a:normAutofit/>
          </a:bodyPr>
          <a:lstStyle/>
          <a:p>
            <a:r>
              <a:rPr lang="pt-BR" altLang="pt-BR" sz="2400" b="1" dirty="0">
                <a:latin typeface="Roboto"/>
              </a:rPr>
              <a:t>Alberto F. De Souza (UFES)</a:t>
            </a:r>
            <a:endParaRPr lang="en-US" sz="2400" b="1" dirty="0"/>
          </a:p>
        </p:txBody>
      </p:sp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EA75A084-F1FF-450A-A34F-FE2743C3DE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4453" y="1090569"/>
            <a:ext cx="8647653" cy="5704513"/>
          </a:xfrm>
        </p:spPr>
        <p:txBody>
          <a:bodyPr anchor="ctr">
            <a:normAutofit/>
          </a:bodyPr>
          <a:lstStyle/>
          <a:p>
            <a:pPr marL="0" lvl="0" indent="0" eaLnBrk="0" fontAlgn="ctr" hangingPunct="0">
              <a:spcBef>
                <a:spcPct val="0"/>
              </a:spcBef>
              <a:spcAft>
                <a:spcPct val="0"/>
              </a:spcAft>
              <a:buNone/>
            </a:pPr>
            <a:r>
              <a:rPr lang="pt-BR" altLang="pt-BR" sz="1800" dirty="0"/>
              <a:t>+ </a:t>
            </a:r>
            <a:r>
              <a:rPr lang="pt-BR" altLang="pt-BR" sz="1800" dirty="0">
                <a:solidFill>
                  <a:schemeClr val="accent1">
                    <a:lumMod val="75000"/>
                  </a:schemeClr>
                </a:solidFill>
              </a:rPr>
              <a:t>Avelino </a:t>
            </a:r>
            <a:r>
              <a:rPr lang="pt-BR" altLang="pt-BR" sz="1800" dirty="0" err="1">
                <a:solidFill>
                  <a:schemeClr val="accent1">
                    <a:lumMod val="75000"/>
                  </a:schemeClr>
                </a:solidFill>
              </a:rPr>
              <a:t>Forechi</a:t>
            </a:r>
            <a:r>
              <a:rPr lang="pt-BR" altLang="pt-BR" sz="1800" dirty="0">
                <a:solidFill>
                  <a:schemeClr val="accent1">
                    <a:lumMod val="75000"/>
                  </a:schemeClr>
                </a:solidFill>
              </a:rPr>
              <a:t>, Filipe Wall </a:t>
            </a:r>
            <a:r>
              <a:rPr lang="pt-BR" altLang="pt-BR" sz="1800" dirty="0" err="1">
                <a:solidFill>
                  <a:schemeClr val="accent1">
                    <a:lumMod val="75000"/>
                  </a:schemeClr>
                </a:solidFill>
              </a:rPr>
              <a:t>Mutz</a:t>
            </a:r>
            <a:r>
              <a:rPr lang="pt-BR" altLang="pt-BR" sz="18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pt-BR" altLang="pt-BR" sz="1800" dirty="0" err="1">
                <a:solidFill>
                  <a:schemeClr val="accent1">
                    <a:lumMod val="75000"/>
                  </a:schemeClr>
                </a:solidFill>
              </a:rPr>
              <a:t>Mariella</a:t>
            </a:r>
            <a:r>
              <a:rPr lang="pt-BR" altLang="pt-BR" sz="1800" dirty="0">
                <a:solidFill>
                  <a:schemeClr val="accent1">
                    <a:lumMod val="75000"/>
                  </a:schemeClr>
                </a:solidFill>
              </a:rPr>
              <a:t> Berger, Thiago Oliveira-Santos, Claudine </a:t>
            </a:r>
            <a:r>
              <a:rPr lang="pt-BR" altLang="pt-BR" sz="1800" dirty="0" err="1">
                <a:solidFill>
                  <a:schemeClr val="accent1">
                    <a:lumMod val="75000"/>
                  </a:schemeClr>
                </a:solidFill>
              </a:rPr>
              <a:t>Badue</a:t>
            </a:r>
            <a:r>
              <a:rPr lang="pt-BR" altLang="pt-BR" sz="1800" dirty="0">
                <a:solidFill>
                  <a:schemeClr val="accent1">
                    <a:lumMod val="75000"/>
                  </a:schemeClr>
                </a:solidFill>
              </a:rPr>
              <a:t>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Edilson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de Aguiar, Lau Veronese,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Jorcy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de Oliveira Net, Felipe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Pedroni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, Elias Oliveira,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Stiven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Schwanz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Dias,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Hallysson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Oliveira, </a:t>
            </a:r>
            <a:r>
              <a:rPr lang="en-US" sz="1800" dirty="0" err="1">
                <a:solidFill>
                  <a:schemeClr val="accent1">
                    <a:lumMod val="75000"/>
                  </a:schemeClr>
                </a:solidFill>
              </a:rPr>
              <a:t>Soterio</a:t>
            </a:r>
            <a:r>
              <a:rPr lang="en-US" sz="1800" dirty="0">
                <a:solidFill>
                  <a:schemeClr val="accent1">
                    <a:lumMod val="75000"/>
                  </a:schemeClr>
                </a:solidFill>
              </a:rPr>
              <a:t> Ferreira de Souza.</a:t>
            </a:r>
          </a:p>
          <a:p>
            <a:pPr lvl="0" eaLnBrk="0" fontAlgn="ctr" hangingPunct="0">
              <a:spcBef>
                <a:spcPct val="0"/>
              </a:spcBef>
              <a:spcAft>
                <a:spcPct val="0"/>
              </a:spcAft>
            </a:pPr>
            <a:endParaRPr lang="pt-BR" altLang="pt-BR" sz="1800" dirty="0">
              <a:latin typeface="Roboto"/>
            </a:endParaRPr>
          </a:p>
          <a:p>
            <a:pPr marL="171450" indent="-171450"/>
            <a:r>
              <a:rPr lang="en-US" sz="1800" dirty="0"/>
              <a:t>Visual tracking with VG-RAM Weightless Neural Networks </a:t>
            </a:r>
            <a:r>
              <a:rPr lang="en-US" sz="1800" dirty="0">
                <a:solidFill>
                  <a:srgbClr val="FF0000"/>
                </a:solidFill>
              </a:rPr>
              <a:t>Jan 2016 </a:t>
            </a:r>
            <a:r>
              <a:rPr lang="en-US" sz="1800" dirty="0"/>
              <a:t>Neurocomputing</a:t>
            </a:r>
          </a:p>
          <a:p>
            <a:pPr marL="171450" indent="-171450"/>
            <a:r>
              <a:rPr lang="en-US" sz="1800" dirty="0"/>
              <a:t>Fat-Fast VG-RAM WNN: A high performance approach </a:t>
            </a:r>
            <a:r>
              <a:rPr lang="en-US" sz="1800" dirty="0">
                <a:solidFill>
                  <a:srgbClr val="FF0000"/>
                </a:solidFill>
              </a:rPr>
              <a:t>Dec 2015 </a:t>
            </a:r>
            <a:r>
              <a:rPr lang="en-US" sz="1800" dirty="0"/>
              <a:t>Neurocomputing</a:t>
            </a:r>
          </a:p>
          <a:p>
            <a:pPr marL="171450" indent="-171450"/>
            <a:r>
              <a:rPr lang="en-US" sz="1800" dirty="0"/>
              <a:t>Image-based mapping, global localization and position tracking using VG-RAM weightless neural networks </a:t>
            </a:r>
            <a:r>
              <a:rPr lang="en-US" sz="1800" dirty="0">
                <a:solidFill>
                  <a:srgbClr val="FF0000"/>
                </a:solidFill>
              </a:rPr>
              <a:t>Jun 2015 </a:t>
            </a:r>
            <a:r>
              <a:rPr lang="en-US" sz="1800" dirty="0"/>
              <a:t>Proceedings - IEEE International Conference on Robotics and Automation</a:t>
            </a:r>
          </a:p>
          <a:p>
            <a:pPr marL="171450" indent="-171450"/>
            <a:r>
              <a:rPr lang="en-US" sz="1800" dirty="0"/>
              <a:t>Programming a VG-RAM based Neural Network Computer </a:t>
            </a:r>
            <a:r>
              <a:rPr lang="en-US" sz="1800" dirty="0">
                <a:solidFill>
                  <a:srgbClr val="FF0000"/>
                </a:solidFill>
              </a:rPr>
              <a:t>Sep 2014</a:t>
            </a:r>
          </a:p>
          <a:p>
            <a:pPr marL="171450" indent="-171450"/>
            <a:r>
              <a:rPr lang="en-US" sz="1800" dirty="0"/>
              <a:t>Image-based global localization using VG-RAM Weightless Neural Networks </a:t>
            </a:r>
            <a:r>
              <a:rPr lang="en-US" sz="1800" dirty="0">
                <a:solidFill>
                  <a:srgbClr val="FF0000"/>
                </a:solidFill>
              </a:rPr>
              <a:t>Sep 2014</a:t>
            </a:r>
          </a:p>
          <a:p>
            <a:pPr marL="171450" indent="-171450"/>
            <a:r>
              <a:rPr lang="en-US" sz="1800" dirty="0"/>
              <a:t>Compressing VG-RAM WNN memory for lightweight applications </a:t>
            </a:r>
            <a:r>
              <a:rPr lang="en-US" sz="1800" dirty="0">
                <a:solidFill>
                  <a:srgbClr val="FF0000"/>
                </a:solidFill>
              </a:rPr>
              <a:t>Sep 2014</a:t>
            </a:r>
          </a:p>
          <a:p>
            <a:pPr marL="171450" indent="-171450"/>
            <a:r>
              <a:rPr lang="en-US" sz="1800" dirty="0"/>
              <a:t>Traffic sign detection with VG-RAM Weightless Neural Networks </a:t>
            </a:r>
            <a:r>
              <a:rPr lang="en-US" sz="1800" dirty="0">
                <a:solidFill>
                  <a:srgbClr val="FF0000"/>
                </a:solidFill>
              </a:rPr>
              <a:t>Aug 2013</a:t>
            </a:r>
          </a:p>
          <a:p>
            <a:pPr marL="171450" indent="-171450"/>
            <a:r>
              <a:rPr lang="en-US" sz="1800" dirty="0"/>
              <a:t>Traffic Sign Recognition with </a:t>
            </a:r>
            <a:r>
              <a:rPr lang="en-US" sz="1800" dirty="0" err="1"/>
              <a:t>WiSARD</a:t>
            </a:r>
            <a:r>
              <a:rPr lang="en-US" sz="1800" dirty="0"/>
              <a:t> and VG-RAM Weightless Neural Networks </a:t>
            </a:r>
            <a:r>
              <a:rPr lang="en-US" sz="1800" dirty="0">
                <a:solidFill>
                  <a:srgbClr val="FF0000"/>
                </a:solidFill>
              </a:rPr>
              <a:t>Jan 2013</a:t>
            </a:r>
          </a:p>
          <a:p>
            <a:pPr marL="171450" indent="-171450"/>
            <a:r>
              <a:rPr lang="en-US" sz="1800" dirty="0"/>
              <a:t>Traffic sign recognition with VG-RAM Weightless Neural Networks </a:t>
            </a:r>
            <a:r>
              <a:rPr lang="en-US" sz="1800" dirty="0">
                <a:solidFill>
                  <a:srgbClr val="FF0000"/>
                </a:solidFill>
              </a:rPr>
              <a:t>Nov 2012</a:t>
            </a:r>
          </a:p>
          <a:p>
            <a:pPr marL="171450" indent="-171450"/>
            <a:r>
              <a:rPr lang="en-US" sz="1800" dirty="0"/>
              <a:t>Stereo matching with VG-RAM Weightless Neural Networks </a:t>
            </a:r>
            <a:r>
              <a:rPr lang="en-US" sz="1800" dirty="0">
                <a:solidFill>
                  <a:srgbClr val="FF0000"/>
                </a:solidFill>
              </a:rPr>
              <a:t>Nov 2012</a:t>
            </a:r>
          </a:p>
          <a:p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21801595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BE95D989-81FA-4BAD-9AD5-E46CEDA91B3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3" cy="68580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56189E5-8A3E-4CFD-B71B-CCD0F8495E56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54293" y="0"/>
            <a:ext cx="142074" cy="6858000"/>
          </a:xfrm>
          <a:prstGeom prst="rect">
            <a:avLst/>
          </a:prstGeom>
          <a:solidFill>
            <a:schemeClr val="tx1"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62B02939-94DE-4741-9B1B-A3AD148173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811161"/>
            <a:ext cx="3335594" cy="540337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Applications</a:t>
            </a:r>
          </a:p>
        </p:txBody>
      </p:sp>
      <p:graphicFrame>
        <p:nvGraphicFramePr>
          <p:cNvPr id="5" name="Espaço Reservado para Conteúdo 2">
            <a:extLst>
              <a:ext uri="{FF2B5EF4-FFF2-40B4-BE49-F238E27FC236}">
                <a16:creationId xmlns:a16="http://schemas.microsoft.com/office/drawing/2014/main" id="{141EA4C8-EF6F-487B-AFD6-BB82832465D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910848358"/>
              </p:ext>
            </p:extLst>
          </p:nvPr>
        </p:nvGraphicFramePr>
        <p:xfrm>
          <a:off x="5459413" y="642938"/>
          <a:ext cx="6089650" cy="557212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6110592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AA5B62B2-38BA-4570-A0C1-46976AB0815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9062" t="11479" r="9037" b="33625"/>
          <a:stretch/>
        </p:blipFill>
        <p:spPr>
          <a:xfrm>
            <a:off x="-1" y="0"/>
            <a:ext cx="6281965" cy="3690638"/>
          </a:xfrm>
          <a:prstGeom prst="rect">
            <a:avLst/>
          </a:prstGeom>
        </p:spPr>
      </p:pic>
      <p:pic>
        <p:nvPicPr>
          <p:cNvPr id="5" name="Imagem 4">
            <a:extLst>
              <a:ext uri="{FF2B5EF4-FFF2-40B4-BE49-F238E27FC236}">
                <a16:creationId xmlns:a16="http://schemas.microsoft.com/office/drawing/2014/main" id="{EA75078A-8DC4-4019-A10D-0946CB4B66C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7969" t="12700" r="19770" b="52167"/>
          <a:stretch/>
        </p:blipFill>
        <p:spPr>
          <a:xfrm>
            <a:off x="6093376" y="0"/>
            <a:ext cx="6098624" cy="3286125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D5F1C2B-E48E-47E6-B260-9A58A81FEDA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8005" t="13370" r="19908" b="53174"/>
          <a:stretch/>
        </p:blipFill>
        <p:spPr>
          <a:xfrm>
            <a:off x="-109753" y="3479993"/>
            <a:ext cx="6501468" cy="3362150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D4C489A9-9D62-4032-BE27-B8C3BFB218B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60550" t="15990" r="21422" b="53174"/>
          <a:stretch/>
        </p:blipFill>
        <p:spPr>
          <a:xfrm>
            <a:off x="6075494" y="3286125"/>
            <a:ext cx="6116506" cy="3571875"/>
          </a:xfrm>
          <a:prstGeom prst="rect">
            <a:avLst/>
          </a:prstGeom>
        </p:spPr>
      </p:pic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F5EC83FE-BDD7-4A73-842B-75849A834AD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037" y="115349"/>
            <a:ext cx="3876412" cy="31857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hlinkClick r:id="rId6"/>
              </a:rPr>
              <a:t>https://www.youtube.com/watch?v=EIN3ikni4yk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6" name="Retângulo 5">
            <a:extLst>
              <a:ext uri="{FF2B5EF4-FFF2-40B4-BE49-F238E27FC236}">
                <a16:creationId xmlns:a16="http://schemas.microsoft.com/office/drawing/2014/main" id="{D513D25E-B0B3-42D4-AAD3-5FC0A675D5E6}"/>
              </a:ext>
            </a:extLst>
          </p:cNvPr>
          <p:cNvSpPr/>
          <p:nvPr/>
        </p:nvSpPr>
        <p:spPr>
          <a:xfrm>
            <a:off x="8133292" y="115349"/>
            <a:ext cx="416864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hlinkClick r:id="rId7"/>
              </a:rPr>
              <a:t>https://www.youtube.com/watch?v=SZ9w1XBWJqE&amp;t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8" name="Retângulo 7">
            <a:extLst>
              <a:ext uri="{FF2B5EF4-FFF2-40B4-BE49-F238E27FC236}">
                <a16:creationId xmlns:a16="http://schemas.microsoft.com/office/drawing/2014/main" id="{B6E27360-5960-42F4-AC13-5B0399B9F33E}"/>
              </a:ext>
            </a:extLst>
          </p:cNvPr>
          <p:cNvSpPr/>
          <p:nvPr/>
        </p:nvSpPr>
        <p:spPr>
          <a:xfrm>
            <a:off x="-109753" y="6531281"/>
            <a:ext cx="392036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hlinkClick r:id="rId8"/>
              </a:rPr>
              <a:t>https://www.youtube.com/watch?v=PMif-W6L2EY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10" name="Retângulo 9">
            <a:extLst>
              <a:ext uri="{FF2B5EF4-FFF2-40B4-BE49-F238E27FC236}">
                <a16:creationId xmlns:a16="http://schemas.microsoft.com/office/drawing/2014/main" id="{49DC9F90-E3DC-4AFF-9BA9-A0F46202A6ED}"/>
              </a:ext>
            </a:extLst>
          </p:cNvPr>
          <p:cNvSpPr/>
          <p:nvPr/>
        </p:nvSpPr>
        <p:spPr>
          <a:xfrm>
            <a:off x="8243227" y="6550223"/>
            <a:ext cx="394877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  <a:hlinkClick r:id="rId9"/>
              </a:rPr>
              <a:t>https://www.youtube.com/watch?v=LcFWrDRCSo4</a:t>
            </a:r>
            <a:r>
              <a:rPr lang="en-US" sz="1400" dirty="0">
                <a:solidFill>
                  <a:schemeClr val="bg1"/>
                </a:solidFill>
                <a:highlight>
                  <a:srgbClr val="000000"/>
                </a:highlight>
              </a:rPr>
              <a:t> </a:t>
            </a:r>
          </a:p>
        </p:txBody>
      </p:sp>
      <p:sp>
        <p:nvSpPr>
          <p:cNvPr id="11" name="Retângulo 10">
            <a:extLst>
              <a:ext uri="{FF2B5EF4-FFF2-40B4-BE49-F238E27FC236}">
                <a16:creationId xmlns:a16="http://schemas.microsoft.com/office/drawing/2014/main" id="{5388F38B-F964-48FD-B545-2EB5934A01E1}"/>
              </a:ext>
            </a:extLst>
          </p:cNvPr>
          <p:cNvSpPr/>
          <p:nvPr/>
        </p:nvSpPr>
        <p:spPr>
          <a:xfrm>
            <a:off x="6075494" y="-152400"/>
            <a:ext cx="224352" cy="729615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tângulo 11">
            <a:extLst>
              <a:ext uri="{FF2B5EF4-FFF2-40B4-BE49-F238E27FC236}">
                <a16:creationId xmlns:a16="http://schemas.microsoft.com/office/drawing/2014/main" id="{1E68AE13-BD4F-4F79-BD10-6A8A08437E7F}"/>
              </a:ext>
            </a:extLst>
          </p:cNvPr>
          <p:cNvSpPr/>
          <p:nvPr/>
        </p:nvSpPr>
        <p:spPr>
          <a:xfrm>
            <a:off x="-226503" y="3363985"/>
            <a:ext cx="12759655" cy="245379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6041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6753252F-4873-4F63-801D-CC719279A7D5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47C8CCB-F95D-4249-92DD-651249D3535A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2013557" cy="6858000"/>
          </a:xfrm>
          <a:prstGeom prst="rect">
            <a:avLst/>
          </a:prstGeom>
          <a:solidFill>
            <a:srgbClr val="39434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id="{88DAA514-1DBC-4E25-8E8D-4E2B8259AA9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0080" y="2074363"/>
            <a:ext cx="2752354" cy="2709275"/>
          </a:xfrm>
          <a:prstGeom prst="ellipse">
            <a:avLst/>
          </a:prstGeom>
          <a:solidFill>
            <a:srgbClr val="262626"/>
          </a:solidFill>
          <a:ln w="174625" cmpd="thinThick">
            <a:solidFill>
              <a:srgbClr val="262626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26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Training</a:t>
            </a:r>
          </a:p>
        </p:txBody>
      </p:sp>
      <p:pic>
        <p:nvPicPr>
          <p:cNvPr id="7" name="Picture 4" descr="02">
            <a:extLst>
              <a:ext uri="{FF2B5EF4-FFF2-40B4-BE49-F238E27FC236}">
                <a16:creationId xmlns:a16="http://schemas.microsoft.com/office/drawing/2014/main" id="{FDFD9A97-81EE-4C60-8FC3-6AB2D3B6059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66688" y="1525643"/>
            <a:ext cx="7849367" cy="35199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4DAEB25B-D0DE-4E12-8A90-2FE7999CB08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2344" t="32151" r="17224" b="50151"/>
          <a:stretch/>
        </p:blipFill>
        <p:spPr>
          <a:xfrm>
            <a:off x="7189940" y="5378916"/>
            <a:ext cx="4646926" cy="1374222"/>
          </a:xfrm>
          <a:prstGeom prst="rect">
            <a:avLst/>
          </a:prstGeom>
        </p:spPr>
      </p:pic>
      <p:sp>
        <p:nvSpPr>
          <p:cNvPr id="8" name="Retângulo 7">
            <a:extLst>
              <a:ext uri="{FF2B5EF4-FFF2-40B4-BE49-F238E27FC236}">
                <a16:creationId xmlns:a16="http://schemas.microsoft.com/office/drawing/2014/main" id="{877E56FB-E24D-477D-AEED-1F0243310DF0}"/>
              </a:ext>
            </a:extLst>
          </p:cNvPr>
          <p:cNvSpPr/>
          <p:nvPr/>
        </p:nvSpPr>
        <p:spPr>
          <a:xfrm>
            <a:off x="2013557" y="5882239"/>
            <a:ext cx="4462744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pt-BR" sz="1400" dirty="0"/>
              <a:t>a função de distância adotada pelos neurônios VG-RAM é a distância de </a:t>
            </a:r>
            <a:r>
              <a:rPr lang="pt-BR" sz="1400" dirty="0" err="1"/>
              <a:t>hamming</a:t>
            </a:r>
            <a:r>
              <a:rPr lang="pt-BR" sz="1400" dirty="0"/>
              <a:t>, i.e., o número de bits diferentes entre dois vetores de bits de igual tamanho</a:t>
            </a:r>
            <a:endParaRPr lang="en-US" sz="1400" dirty="0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8CFA190-8F95-439B-8A75-8A34D2DFB5F9}"/>
              </a:ext>
            </a:extLst>
          </p:cNvPr>
          <p:cNvSpPr/>
          <p:nvPr/>
        </p:nvSpPr>
        <p:spPr>
          <a:xfrm>
            <a:off x="2625753" y="730656"/>
            <a:ext cx="869099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/>
              <a:t>Training can be made in one shot and basically consists of storing the desired output in the address associated with the input vector of the neuron.</a:t>
            </a:r>
          </a:p>
        </p:txBody>
      </p:sp>
    </p:spTree>
    <p:extLst>
      <p:ext uri="{BB962C8B-B14F-4D97-AF65-F5344CB8AC3E}">
        <p14:creationId xmlns:p14="http://schemas.microsoft.com/office/powerpoint/2010/main" val="2644428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CEB41C5C-0F34-4DDA-9D7C-5E717F35F60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6134677" y="303591"/>
            <a:ext cx="5735590" cy="5896743"/>
          </a:xfrm>
          <a:prstGeom prst="rect">
            <a:avLst/>
          </a:prstGeom>
          <a:solidFill>
            <a:schemeClr val="tx1">
              <a:alpha val="15000"/>
            </a:schemeClr>
          </a:solidFill>
          <a:ln w="127000" cap="sq" cmpd="thinThick">
            <a:solidFill>
              <a:schemeClr val="tx1">
                <a:alpha val="1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4" descr="03">
            <a:extLst>
              <a:ext uri="{FF2B5EF4-FFF2-40B4-BE49-F238E27FC236}">
                <a16:creationId xmlns:a16="http://schemas.microsoft.com/office/drawing/2014/main" id="{FA0306EA-48F4-4909-B8BC-F71B047E85D3}"/>
              </a:ext>
            </a:extLst>
          </p:cNvPr>
          <p:cNvPicPr>
            <a:picLocks noGrp="1" noChangeAspect="1" noChangeArrowheads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64" r="-2" b="-2"/>
          <a:stretch>
            <a:fillRect/>
          </a:stretch>
        </p:blipFill>
        <p:spPr bwMode="auto">
          <a:xfrm>
            <a:off x="484632" y="1614594"/>
            <a:ext cx="5126736" cy="34733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Espaço Reservado para Conteúdo 6">
            <a:extLst>
              <a:ext uri="{FF2B5EF4-FFF2-40B4-BE49-F238E27FC236}">
                <a16:creationId xmlns:a16="http://schemas.microsoft.com/office/drawing/2014/main" id="{A71FD786-BC9C-45A9-914B-B94DA3B5525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391903" y="542925"/>
            <a:ext cx="5235490" cy="5351848"/>
          </a:xfrm>
        </p:spPr>
        <p:txBody>
          <a:bodyPr vert="horz" lIns="91440" tIns="45720" rIns="91440" bIns="45720" rtlCol="0">
            <a:normAutofit lnSpcReduction="10000"/>
          </a:bodyPr>
          <a:lstStyle/>
          <a:p>
            <a:pPr marL="0" indent="0" algn="ctr">
              <a:buNone/>
            </a:pPr>
            <a:r>
              <a:rPr lang="en-US" sz="1800" dirty="0"/>
              <a:t>Para </a:t>
            </a:r>
            <a:r>
              <a:rPr lang="en-US" sz="1800" dirty="0" err="1"/>
              <a:t>classificar</a:t>
            </a:r>
            <a:r>
              <a:rPr lang="en-US" sz="1800" dirty="0"/>
              <a:t> </a:t>
            </a:r>
            <a:r>
              <a:rPr lang="en-US" sz="1800" dirty="0" err="1"/>
              <a:t>documentos</a:t>
            </a:r>
            <a:r>
              <a:rPr lang="en-US" sz="1800" dirty="0"/>
              <a:t> de </a:t>
            </a:r>
            <a:r>
              <a:rPr lang="en-US" sz="1800" dirty="0" err="1"/>
              <a:t>texto</a:t>
            </a:r>
            <a:r>
              <a:rPr lang="en-US" sz="1800" dirty="0"/>
              <a:t> </a:t>
            </a:r>
            <a:r>
              <a:rPr lang="en-US" sz="1800" dirty="0" err="1"/>
              <a:t>usando</a:t>
            </a:r>
            <a:r>
              <a:rPr lang="en-US" sz="1800" dirty="0"/>
              <a:t> VG-RAM, um </a:t>
            </a:r>
            <a:r>
              <a:rPr lang="en-US" sz="1800" dirty="0" err="1"/>
              <a:t>documento</a:t>
            </a:r>
            <a:r>
              <a:rPr lang="en-US" sz="1800" dirty="0"/>
              <a:t> é </a:t>
            </a:r>
            <a:r>
              <a:rPr lang="en-US" sz="1800" dirty="0" err="1"/>
              <a:t>representado</a:t>
            </a:r>
            <a:r>
              <a:rPr lang="en-US" sz="1800" dirty="0"/>
              <a:t> </a:t>
            </a:r>
            <a:r>
              <a:rPr lang="en-US" sz="1800" dirty="0" err="1"/>
              <a:t>por</a:t>
            </a:r>
            <a:r>
              <a:rPr lang="en-US" sz="1800" dirty="0"/>
              <a:t> um </a:t>
            </a:r>
            <a:r>
              <a:rPr lang="en-US" sz="1800" dirty="0" err="1"/>
              <a:t>vetor</a:t>
            </a:r>
            <a:r>
              <a:rPr lang="en-US" sz="1800" dirty="0"/>
              <a:t> multidimensional V = {v1, v2, …, </a:t>
            </a:r>
            <a:r>
              <a:rPr lang="en-US" sz="1800" dirty="0" err="1"/>
              <a:t>v|V</a:t>
            </a:r>
            <a:r>
              <a:rPr lang="en-US" sz="1800" dirty="0"/>
              <a:t>|}, </a:t>
            </a:r>
            <a:r>
              <a:rPr lang="en-US" sz="1800" dirty="0" err="1"/>
              <a:t>onde</a:t>
            </a:r>
            <a:r>
              <a:rPr lang="en-US" sz="1800" dirty="0"/>
              <a:t> </a:t>
            </a: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elemento</a:t>
            </a:r>
            <a:r>
              <a:rPr lang="en-US" sz="1800" dirty="0"/>
              <a:t> vi </a:t>
            </a:r>
            <a:r>
              <a:rPr lang="en-US" sz="1800" dirty="0" err="1"/>
              <a:t>corresponde</a:t>
            </a:r>
            <a:r>
              <a:rPr lang="en-US" sz="1800" dirty="0"/>
              <a:t> a um peso </a:t>
            </a:r>
            <a:r>
              <a:rPr lang="en-US" sz="1800" dirty="0" err="1"/>
              <a:t>associado</a:t>
            </a:r>
            <a:r>
              <a:rPr lang="en-US" sz="1800" dirty="0"/>
              <a:t> a um </a:t>
            </a:r>
            <a:r>
              <a:rPr lang="en-US" sz="1800" dirty="0" err="1"/>
              <a:t>termo</a:t>
            </a:r>
            <a:r>
              <a:rPr lang="en-US" sz="1800" dirty="0"/>
              <a:t> </a:t>
            </a:r>
            <a:r>
              <a:rPr lang="en-US" sz="1800" dirty="0" err="1"/>
              <a:t>específico</a:t>
            </a:r>
            <a:r>
              <a:rPr lang="en-US" sz="1800" dirty="0"/>
              <a:t> do </a:t>
            </a:r>
            <a:r>
              <a:rPr lang="en-US" sz="1800" dirty="0" err="1"/>
              <a:t>vocabulário</a:t>
            </a:r>
            <a:r>
              <a:rPr lang="en-US" sz="1800" dirty="0"/>
              <a:t> de </a:t>
            </a:r>
            <a:r>
              <a:rPr lang="en-US" sz="1800" dirty="0" err="1"/>
              <a:t>interesse</a:t>
            </a:r>
            <a:r>
              <a:rPr lang="en-US" sz="1800" dirty="0"/>
              <a:t>. </a:t>
            </a:r>
          </a:p>
          <a:p>
            <a:pPr marL="0" indent="0" algn="ctr">
              <a:buNone/>
            </a:pPr>
            <a:r>
              <a:rPr lang="en-US" sz="1800" dirty="0"/>
              <a:t>Uma RNSP VG-RAM de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única</a:t>
            </a:r>
            <a:r>
              <a:rPr lang="en-US" sz="1800" dirty="0"/>
              <a:t> </a:t>
            </a:r>
            <a:r>
              <a:rPr lang="en-US" sz="1800" dirty="0" err="1"/>
              <a:t>camada</a:t>
            </a:r>
            <a:r>
              <a:rPr lang="en-US" sz="1800" dirty="0"/>
              <a:t> é </a:t>
            </a:r>
            <a:r>
              <a:rPr lang="en-US" sz="1800" dirty="0" err="1"/>
              <a:t>utilizada</a:t>
            </a:r>
            <a:r>
              <a:rPr lang="en-US" sz="1800" dirty="0"/>
              <a:t>, de forma que as </a:t>
            </a:r>
            <a:r>
              <a:rPr lang="en-US" sz="1800" dirty="0" err="1"/>
              <a:t>sinapses</a:t>
            </a:r>
            <a:r>
              <a:rPr lang="en-US" sz="1800" dirty="0"/>
              <a:t> X = {x1, x2, …, </a:t>
            </a:r>
            <a:r>
              <a:rPr lang="en-US" sz="1800" dirty="0" err="1"/>
              <a:t>x|X</a:t>
            </a:r>
            <a:r>
              <a:rPr lang="en-US" sz="1800" dirty="0"/>
              <a:t>|} de </a:t>
            </a:r>
            <a:r>
              <a:rPr lang="en-US" sz="1800" dirty="0" err="1"/>
              <a:t>seus</a:t>
            </a:r>
            <a:r>
              <a:rPr lang="en-US" sz="1800" dirty="0"/>
              <a:t> </a:t>
            </a:r>
            <a:r>
              <a:rPr lang="en-US" sz="1800" dirty="0" err="1"/>
              <a:t>neurônios</a:t>
            </a:r>
            <a:r>
              <a:rPr lang="en-US" sz="1800" dirty="0"/>
              <a:t> </a:t>
            </a:r>
            <a:r>
              <a:rPr lang="en-US" sz="1800" dirty="0" err="1"/>
              <a:t>são</a:t>
            </a:r>
            <a:r>
              <a:rPr lang="en-US" sz="1800" dirty="0"/>
              <a:t> </a:t>
            </a:r>
            <a:r>
              <a:rPr lang="en-US" sz="1800" dirty="0" err="1"/>
              <a:t>conectadas</a:t>
            </a:r>
            <a:r>
              <a:rPr lang="en-US" sz="1800" dirty="0"/>
              <a:t> </a:t>
            </a:r>
            <a:r>
              <a:rPr lang="en-US" sz="1800" dirty="0" err="1"/>
              <a:t>aleatoriamente</a:t>
            </a:r>
            <a:r>
              <a:rPr lang="en-US" sz="1800" dirty="0"/>
              <a:t> à entrada da </a:t>
            </a:r>
            <a:r>
              <a:rPr lang="en-US" sz="1800" dirty="0" err="1"/>
              <a:t>rede</a:t>
            </a:r>
            <a:r>
              <a:rPr lang="en-US" sz="1800" dirty="0"/>
              <a:t> N = {n1, n2, …, </a:t>
            </a:r>
            <a:r>
              <a:rPr lang="en-US" sz="1800" dirty="0" err="1"/>
              <a:t>n|N</a:t>
            </a:r>
            <a:r>
              <a:rPr lang="en-US" sz="1800" dirty="0"/>
              <a:t>|}, que </a:t>
            </a:r>
            <a:r>
              <a:rPr lang="en-US" sz="1800" dirty="0" err="1"/>
              <a:t>tem</a:t>
            </a:r>
            <a:r>
              <a:rPr lang="en-US" sz="1800" dirty="0"/>
              <a:t> o </a:t>
            </a:r>
            <a:r>
              <a:rPr lang="en-US" sz="1800" dirty="0" err="1"/>
              <a:t>mesmo</a:t>
            </a:r>
            <a:r>
              <a:rPr lang="en-US" sz="1800" dirty="0"/>
              <a:t> </a:t>
            </a:r>
            <a:r>
              <a:rPr lang="en-US" sz="1800" dirty="0" err="1"/>
              <a:t>tamanho</a:t>
            </a:r>
            <a:r>
              <a:rPr lang="en-US" sz="1800" dirty="0"/>
              <a:t> de um </a:t>
            </a:r>
            <a:r>
              <a:rPr lang="en-US" sz="1800" dirty="0" err="1"/>
              <a:t>vetor</a:t>
            </a:r>
            <a:r>
              <a:rPr lang="en-US" sz="1800" dirty="0"/>
              <a:t> que </a:t>
            </a:r>
            <a:r>
              <a:rPr lang="en-US" sz="1800" dirty="0" err="1"/>
              <a:t>representa</a:t>
            </a:r>
            <a:r>
              <a:rPr lang="en-US" sz="1800" dirty="0"/>
              <a:t> um </a:t>
            </a:r>
            <a:r>
              <a:rPr lang="en-US" sz="1800" dirty="0" err="1"/>
              <a:t>documento</a:t>
            </a:r>
            <a:r>
              <a:rPr lang="en-US" sz="1800" dirty="0"/>
              <a:t>, i.e., |N| = |V|. Note que |X| &lt; |V| (</a:t>
            </a:r>
            <a:r>
              <a:rPr lang="en-US" sz="1800" dirty="0" err="1"/>
              <a:t>nossos</a:t>
            </a:r>
            <a:r>
              <a:rPr lang="en-US" sz="1800" dirty="0"/>
              <a:t> </a:t>
            </a:r>
            <a:r>
              <a:rPr lang="en-US" sz="1800" dirty="0" err="1"/>
              <a:t>experimentos</a:t>
            </a:r>
            <a:r>
              <a:rPr lang="en-US" sz="1800" dirty="0"/>
              <a:t> </a:t>
            </a:r>
            <a:r>
              <a:rPr lang="en-US" sz="1800" dirty="0" err="1"/>
              <a:t>demonstraram</a:t>
            </a:r>
            <a:r>
              <a:rPr lang="en-US" sz="1800" dirty="0"/>
              <a:t> que |X| &lt; |V| </a:t>
            </a:r>
            <a:r>
              <a:rPr lang="en-US" sz="1800" dirty="0" err="1"/>
              <a:t>provê</a:t>
            </a:r>
            <a:r>
              <a:rPr lang="en-US" sz="1800" dirty="0"/>
              <a:t> </a:t>
            </a:r>
            <a:r>
              <a:rPr lang="en-US" sz="1800" dirty="0" err="1"/>
              <a:t>melhor</a:t>
            </a:r>
            <a:r>
              <a:rPr lang="en-US" sz="1800" dirty="0"/>
              <a:t> </a:t>
            </a:r>
            <a:r>
              <a:rPr lang="en-US" sz="1800" dirty="0" err="1"/>
              <a:t>desempenho</a:t>
            </a:r>
            <a:r>
              <a:rPr lang="en-US" sz="1800" dirty="0"/>
              <a:t>). </a:t>
            </a:r>
          </a:p>
          <a:p>
            <a:pPr marL="0" indent="0" algn="ctr">
              <a:buNone/>
            </a:pPr>
            <a:r>
              <a:rPr lang="en-US" sz="1800" dirty="0" err="1"/>
              <a:t>Cada</a:t>
            </a:r>
            <a:r>
              <a:rPr lang="en-US" sz="1800" dirty="0"/>
              <a:t> </a:t>
            </a:r>
            <a:r>
              <a:rPr lang="en-US" sz="1800" dirty="0" err="1"/>
              <a:t>sinapse</a:t>
            </a:r>
            <a:r>
              <a:rPr lang="en-US" sz="1800" dirty="0"/>
              <a:t> xi de um </a:t>
            </a:r>
            <a:r>
              <a:rPr lang="en-US" sz="1800" dirty="0" err="1"/>
              <a:t>neurônio</a:t>
            </a:r>
            <a:r>
              <a:rPr lang="en-US" sz="1800" dirty="0"/>
              <a:t> forma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célula</a:t>
            </a:r>
            <a:r>
              <a:rPr lang="en-US" sz="1800" dirty="0"/>
              <a:t> </a:t>
            </a:r>
            <a:r>
              <a:rPr lang="en-US" sz="1800" dirty="0" err="1"/>
              <a:t>minchinton</a:t>
            </a:r>
            <a:r>
              <a:rPr lang="en-US" sz="1800" dirty="0"/>
              <a:t> com a </a:t>
            </a:r>
            <a:r>
              <a:rPr lang="en-US" sz="1800" dirty="0" err="1"/>
              <a:t>próxima</a:t>
            </a:r>
            <a:r>
              <a:rPr lang="en-US" sz="1800" dirty="0"/>
              <a:t> xi+1 (</a:t>
            </a:r>
            <a:r>
              <a:rPr lang="en-US" sz="1800" dirty="0" err="1"/>
              <a:t>x|x</a:t>
            </a:r>
            <a:r>
              <a:rPr lang="en-US" sz="1800" dirty="0"/>
              <a:t>| forma </a:t>
            </a:r>
            <a:r>
              <a:rPr lang="en-US" sz="1800" dirty="0" err="1"/>
              <a:t>uma</a:t>
            </a:r>
            <a:r>
              <a:rPr lang="en-US" sz="1800" dirty="0"/>
              <a:t> </a:t>
            </a:r>
            <a:r>
              <a:rPr lang="en-US" sz="1800" dirty="0" err="1"/>
              <a:t>célula</a:t>
            </a:r>
            <a:r>
              <a:rPr lang="en-US" sz="1800" dirty="0"/>
              <a:t> </a:t>
            </a:r>
            <a:r>
              <a:rPr lang="en-US" sz="1800" dirty="0" err="1"/>
              <a:t>minchinton</a:t>
            </a:r>
            <a:r>
              <a:rPr lang="en-US" sz="1800" dirty="0"/>
              <a:t> com x1). </a:t>
            </a:r>
          </a:p>
          <a:p>
            <a:pPr marL="0" indent="0" algn="ctr">
              <a:buNone/>
            </a:pPr>
            <a:r>
              <a:rPr lang="en-US" sz="1800" dirty="0"/>
              <a:t>O </a:t>
            </a:r>
            <a:r>
              <a:rPr lang="en-US" sz="1800" dirty="0" err="1"/>
              <a:t>tipo</a:t>
            </a:r>
            <a:r>
              <a:rPr lang="en-US" sz="1800" dirty="0"/>
              <a:t> de </a:t>
            </a:r>
            <a:r>
              <a:rPr lang="en-US" sz="1800" dirty="0" err="1"/>
              <a:t>célula</a:t>
            </a:r>
            <a:r>
              <a:rPr lang="en-US" sz="1800" dirty="0"/>
              <a:t> </a:t>
            </a:r>
            <a:r>
              <a:rPr lang="en-US" sz="1800" dirty="0" err="1"/>
              <a:t>minchinton</a:t>
            </a:r>
            <a:r>
              <a:rPr lang="en-US" sz="1800" dirty="0"/>
              <a:t> </a:t>
            </a:r>
            <a:r>
              <a:rPr lang="en-US" sz="1800" dirty="0" err="1"/>
              <a:t>usada</a:t>
            </a:r>
            <a:r>
              <a:rPr lang="en-US" sz="1800" dirty="0"/>
              <a:t> </a:t>
            </a:r>
            <a:r>
              <a:rPr lang="en-US" sz="1800" dirty="0" err="1"/>
              <a:t>retorna</a:t>
            </a:r>
            <a:r>
              <a:rPr lang="en-US" sz="1800" dirty="0"/>
              <a:t> 1 se a </a:t>
            </a:r>
            <a:r>
              <a:rPr lang="en-US" sz="1800" dirty="0" err="1"/>
              <a:t>sinapse</a:t>
            </a:r>
            <a:r>
              <a:rPr lang="en-US" sz="1800" dirty="0"/>
              <a:t> xi da </a:t>
            </a:r>
            <a:r>
              <a:rPr lang="en-US" sz="1800" dirty="0" err="1"/>
              <a:t>célula</a:t>
            </a:r>
            <a:r>
              <a:rPr lang="en-US" sz="1800" dirty="0"/>
              <a:t> é </a:t>
            </a:r>
            <a:r>
              <a:rPr lang="en-US" sz="1800" dirty="0" err="1"/>
              <a:t>conectada</a:t>
            </a:r>
            <a:r>
              <a:rPr lang="en-US" sz="1800" dirty="0"/>
              <a:t> a um </a:t>
            </a:r>
            <a:r>
              <a:rPr lang="en-US" sz="1800" dirty="0" err="1"/>
              <a:t>elemento</a:t>
            </a:r>
            <a:r>
              <a:rPr lang="en-US" sz="1800" dirty="0"/>
              <a:t> de entrada </a:t>
            </a:r>
            <a:r>
              <a:rPr lang="en-US" sz="1800" dirty="0" err="1"/>
              <a:t>nj</a:t>
            </a:r>
            <a:r>
              <a:rPr lang="en-US" sz="1800" dirty="0"/>
              <a:t> </a:t>
            </a:r>
            <a:r>
              <a:rPr lang="en-US" sz="1800" dirty="0" err="1"/>
              <a:t>cujo</a:t>
            </a:r>
            <a:r>
              <a:rPr lang="en-US" sz="1800" dirty="0"/>
              <a:t> valor é </a:t>
            </a:r>
            <a:r>
              <a:rPr lang="en-US" sz="1800" dirty="0" err="1"/>
              <a:t>maior</a:t>
            </a:r>
            <a:r>
              <a:rPr lang="en-US" sz="1800" dirty="0"/>
              <a:t> do que </a:t>
            </a:r>
            <a:r>
              <a:rPr lang="en-US" sz="1800" dirty="0" err="1"/>
              <a:t>aquele</a:t>
            </a:r>
            <a:r>
              <a:rPr lang="en-US" sz="1800" dirty="0"/>
              <a:t> do </a:t>
            </a:r>
            <a:r>
              <a:rPr lang="en-US" sz="1800" dirty="0" err="1"/>
              <a:t>elemento</a:t>
            </a:r>
            <a:r>
              <a:rPr lang="en-US" sz="1800" dirty="0"/>
              <a:t> </a:t>
            </a:r>
            <a:r>
              <a:rPr lang="en-US" sz="1800" dirty="0" err="1"/>
              <a:t>nk</a:t>
            </a:r>
            <a:r>
              <a:rPr lang="en-US" sz="1800" dirty="0"/>
              <a:t> </a:t>
            </a:r>
            <a:r>
              <a:rPr lang="en-US" sz="1800" dirty="0" err="1"/>
              <a:t>ao</a:t>
            </a:r>
            <a:r>
              <a:rPr lang="en-US" sz="1800" dirty="0"/>
              <a:t> </a:t>
            </a:r>
            <a:r>
              <a:rPr lang="en-US" sz="1800" dirty="0" err="1"/>
              <a:t>qual</a:t>
            </a:r>
            <a:r>
              <a:rPr lang="en-US" sz="1800" dirty="0"/>
              <a:t> a </a:t>
            </a:r>
            <a:r>
              <a:rPr lang="en-US" sz="1800" dirty="0" err="1"/>
              <a:t>sinapse</a:t>
            </a:r>
            <a:r>
              <a:rPr lang="en-US" sz="1800" dirty="0"/>
              <a:t> xi+1 é </a:t>
            </a:r>
            <a:r>
              <a:rPr lang="en-US" sz="1800" dirty="0" err="1"/>
              <a:t>conectada</a:t>
            </a:r>
            <a:r>
              <a:rPr lang="en-US" sz="1800" dirty="0"/>
              <a:t> (i.e., </a:t>
            </a:r>
            <a:r>
              <a:rPr lang="en-US" sz="1800" dirty="0" err="1"/>
              <a:t>nj</a:t>
            </a:r>
            <a:r>
              <a:rPr lang="en-US" sz="1800" dirty="0"/>
              <a:t> &gt; </a:t>
            </a:r>
            <a:r>
              <a:rPr lang="en-US" sz="1800" dirty="0" err="1"/>
              <a:t>nk</a:t>
            </a:r>
            <a:r>
              <a:rPr lang="en-US" sz="1800" dirty="0"/>
              <a:t>); </a:t>
            </a:r>
            <a:r>
              <a:rPr lang="en-US" sz="1800" dirty="0" err="1"/>
              <a:t>caso</a:t>
            </a:r>
            <a:r>
              <a:rPr lang="en-US" sz="1800" dirty="0"/>
              <a:t> </a:t>
            </a:r>
            <a:r>
              <a:rPr lang="en-US" sz="1800" dirty="0" err="1"/>
              <a:t>contrário</a:t>
            </a:r>
            <a:r>
              <a:rPr lang="en-US" sz="1800" dirty="0"/>
              <a:t>, </a:t>
            </a:r>
            <a:r>
              <a:rPr lang="en-US" sz="1800" dirty="0" err="1"/>
              <a:t>ela</a:t>
            </a:r>
            <a:r>
              <a:rPr lang="en-US" sz="1800" dirty="0"/>
              <a:t> </a:t>
            </a:r>
            <a:r>
              <a:rPr lang="en-US" sz="1800" dirty="0" err="1"/>
              <a:t>retorna</a:t>
            </a:r>
            <a:r>
              <a:rPr lang="en-US" sz="1800" dirty="0"/>
              <a:t> zero.</a:t>
            </a:r>
          </a:p>
          <a:p>
            <a:pPr algn="ctr"/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22944141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E8FD8B75-F514-4C00-AB66-9C163DF336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Minchinton</a:t>
            </a:r>
            <a:r>
              <a:rPr lang="en-US" dirty="0"/>
              <a:t> Cells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920CE7CC-90BE-4F88-AA11-ECADA735012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These are simple processing elements placed between input data and the tuple forming elements </a:t>
            </a:r>
          </a:p>
          <a:p>
            <a:r>
              <a:rPr lang="en-US" dirty="0"/>
              <a:t>Easy to think of as being between input &amp; RAM address inputs </a:t>
            </a:r>
          </a:p>
          <a:p>
            <a:r>
              <a:rPr lang="en-US" dirty="0"/>
              <a:t>Let I(x) be value at position x in input data I </a:t>
            </a:r>
          </a:p>
          <a:p>
            <a:pPr lvl="1"/>
            <a:r>
              <a:rPr lang="en-US" b="1" dirty="0"/>
              <a:t>Simplest</a:t>
            </a:r>
            <a:r>
              <a:rPr lang="en-US" dirty="0"/>
              <a:t> cell I(x) &gt; constant This is thresholding </a:t>
            </a:r>
          </a:p>
          <a:p>
            <a:pPr lvl="1"/>
            <a:r>
              <a:rPr lang="en-US" b="1" dirty="0"/>
              <a:t>Type 1 </a:t>
            </a:r>
            <a:r>
              <a:rPr lang="en-US" dirty="0"/>
              <a:t>cell I(x 1) &gt; I(x 2 ) Compares two random points </a:t>
            </a:r>
          </a:p>
          <a:p>
            <a:r>
              <a:rPr lang="en-US" dirty="0"/>
              <a:t>If lighting changes, for much of image, grey value increased by constant amount. Thus this difference unchanged. So type 1 cell makes system more tolerant of lighting changes. Does not increase number of RAMs. </a:t>
            </a:r>
          </a:p>
          <a:p>
            <a:pPr marL="0" indent="0">
              <a:buNone/>
            </a:pPr>
            <a:r>
              <a:rPr lang="en-US" sz="1500" dirty="0"/>
              <a:t>S </a:t>
            </a:r>
            <a:r>
              <a:rPr lang="en-US" sz="1500" dirty="0" err="1"/>
              <a:t>Lauria</a:t>
            </a:r>
            <a:r>
              <a:rPr lang="en-US" sz="1500" dirty="0"/>
              <a:t>, </a:t>
            </a:r>
            <a:r>
              <a:rPr lang="en-US" sz="1500" dirty="0" err="1"/>
              <a:t>R.J.Mitchell</a:t>
            </a:r>
            <a:r>
              <a:rPr lang="en-US" sz="1500" dirty="0"/>
              <a:t>: "Pre-Processing Grey Level Data for Weightless Neural Networks", Proc CESA '98, Tunisia, 671-675</a:t>
            </a:r>
          </a:p>
        </p:txBody>
      </p:sp>
    </p:spTree>
    <p:extLst>
      <p:ext uri="{BB962C8B-B14F-4D97-AF65-F5344CB8AC3E}">
        <p14:creationId xmlns:p14="http://schemas.microsoft.com/office/powerpoint/2010/main" val="4294683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1" name="Straight Arrow Connector 70">
            <a:extLst>
              <a:ext uri="{FF2B5EF4-FFF2-40B4-BE49-F238E27FC236}">
                <a16:creationId xmlns:a16="http://schemas.microsoft.com/office/drawing/2014/main" id="{E4A809D5-3600-46D4-A466-67F2349A54F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55320" y="2316480"/>
            <a:ext cx="4572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26" name="Picture 2" descr="Related image">
            <a:extLst>
              <a:ext uri="{FF2B5EF4-FFF2-40B4-BE49-F238E27FC236}">
                <a16:creationId xmlns:a16="http://schemas.microsoft.com/office/drawing/2014/main" id="{E3996C07-6048-4533-B506-B1F1F2F32C9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98" r="18831"/>
          <a:stretch/>
        </p:blipFill>
        <p:spPr bwMode="auto">
          <a:xfrm>
            <a:off x="7734299" y="-114300"/>
            <a:ext cx="4457699" cy="6972297"/>
          </a:xfrm>
          <a:custGeom>
            <a:avLst/>
            <a:gdLst>
              <a:gd name="connsiteX0" fmla="*/ 65565 w 6313150"/>
              <a:gd name="connsiteY0" fmla="*/ 0 h 6857997"/>
              <a:gd name="connsiteX1" fmla="*/ 6313150 w 6313150"/>
              <a:gd name="connsiteY1" fmla="*/ 0 h 6857997"/>
              <a:gd name="connsiteX2" fmla="*/ 6313150 w 6313150"/>
              <a:gd name="connsiteY2" fmla="*/ 6857997 h 6857997"/>
              <a:gd name="connsiteX3" fmla="*/ 3293946 w 6313150"/>
              <a:gd name="connsiteY3" fmla="*/ 6857997 h 6857997"/>
              <a:gd name="connsiteX4" fmla="*/ 3235857 w 6313150"/>
              <a:gd name="connsiteY4" fmla="*/ 6823061 h 6857997"/>
              <a:gd name="connsiteX5" fmla="*/ 0 w 6313150"/>
              <a:gd name="connsiteY5" fmla="*/ 951803 h 6857997"/>
              <a:gd name="connsiteX6" fmla="*/ 31536 w 6313150"/>
              <a:gd name="connsiteY6" fmla="*/ 285771 h 685799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ítulo 1">
            <a:extLst>
              <a:ext uri="{FF2B5EF4-FFF2-40B4-BE49-F238E27FC236}">
                <a16:creationId xmlns:a16="http://schemas.microsoft.com/office/drawing/2014/main" id="{440C44A5-3EC5-4F54-981C-6735B4CEB81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5320" y="365125"/>
            <a:ext cx="5120114" cy="1692794"/>
          </a:xfrm>
        </p:spPr>
        <p:txBody>
          <a:bodyPr>
            <a:normAutofit/>
          </a:bodyPr>
          <a:lstStyle/>
          <a:p>
            <a:r>
              <a:rPr lang="en-US" dirty="0"/>
              <a:t>Other Approach</a:t>
            </a:r>
          </a:p>
        </p:txBody>
      </p:sp>
      <p:sp>
        <p:nvSpPr>
          <p:cNvPr id="3" name="Espaço Reservado para Conteúdo 2">
            <a:extLst>
              <a:ext uri="{FF2B5EF4-FFF2-40B4-BE49-F238E27FC236}">
                <a16:creationId xmlns:a16="http://schemas.microsoft.com/office/drawing/2014/main" id="{8EFE8AA4-D495-4FE2-B403-3770FC3E1CC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5321" y="2575034"/>
            <a:ext cx="7003828" cy="34622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zh-TW" sz="2000" u="sng" dirty="0"/>
              <a:t>Multi-Label K-Nearest Neighbors</a:t>
            </a:r>
            <a:r>
              <a:rPr lang="en-US" altLang="zh-TW" sz="2000" dirty="0"/>
              <a:t>, ML-KNN </a:t>
            </a:r>
            <a:r>
              <a:rPr lang="zh-TW" altLang="en-US" sz="2000" dirty="0"/>
              <a:t>(</a:t>
            </a:r>
            <a:r>
              <a:rPr lang="zh-TW" altLang="zh-TW" sz="2000" dirty="0"/>
              <a:t>Zhang</a:t>
            </a:r>
            <a:r>
              <a:rPr lang="zh-TW" altLang="en-US" sz="2000" dirty="0"/>
              <a:t> </a:t>
            </a:r>
            <a:r>
              <a:rPr lang="en-US" altLang="zh-TW" sz="2000" dirty="0"/>
              <a:t>&amp; </a:t>
            </a:r>
            <a:r>
              <a:rPr lang="zh-TW" altLang="zh-TW" sz="2000" dirty="0"/>
              <a:t>Zhou</a:t>
            </a:r>
            <a:r>
              <a:rPr lang="en-US" altLang="zh-TW" sz="2000" dirty="0"/>
              <a:t>, 2007)</a:t>
            </a:r>
          </a:p>
          <a:p>
            <a:pPr marL="0" indent="0">
              <a:buNone/>
            </a:pPr>
            <a:r>
              <a:rPr lang="zh-TW" altLang="zh-TW" sz="2000" dirty="0"/>
              <a:t>The ML-KNN</a:t>
            </a:r>
            <a:r>
              <a:rPr lang="zh-TW" altLang="en-US" sz="2000" dirty="0"/>
              <a:t> </a:t>
            </a:r>
            <a:r>
              <a:rPr lang="zh-TW" altLang="zh-TW" sz="2000" dirty="0"/>
              <a:t>categorizer is</a:t>
            </a:r>
            <a:r>
              <a:rPr lang="zh-TW" altLang="en-US" sz="2000" dirty="0"/>
              <a:t> </a:t>
            </a:r>
            <a:r>
              <a:rPr lang="zh-TW" altLang="zh-TW" sz="2000" dirty="0"/>
              <a:t>derived</a:t>
            </a:r>
            <a:r>
              <a:rPr lang="zh-TW" altLang="en-US" sz="2000" dirty="0"/>
              <a:t> </a:t>
            </a:r>
            <a:r>
              <a:rPr lang="zh-TW" altLang="zh-TW" sz="2000" dirty="0"/>
              <a:t>from</a:t>
            </a:r>
            <a:r>
              <a:rPr lang="zh-TW" altLang="en-US" sz="2000" dirty="0"/>
              <a:t> </a:t>
            </a:r>
            <a:r>
              <a:rPr lang="zh-TW" altLang="zh-TW" sz="2000" dirty="0"/>
              <a:t>the</a:t>
            </a:r>
            <a:r>
              <a:rPr lang="zh-TW" altLang="en-US" sz="2000" dirty="0"/>
              <a:t> </a:t>
            </a:r>
            <a:r>
              <a:rPr lang="zh-TW" altLang="zh-TW" sz="2000" dirty="0"/>
              <a:t>popular</a:t>
            </a:r>
            <a:r>
              <a:rPr lang="zh-TW" altLang="en-US" sz="2000" dirty="0"/>
              <a:t> </a:t>
            </a:r>
            <a:r>
              <a:rPr lang="zh-TW" altLang="zh-TW" sz="2000" dirty="0"/>
              <a:t>KNN</a:t>
            </a:r>
            <a:r>
              <a:rPr lang="zh-TW" altLang="en-US" sz="2000" dirty="0"/>
              <a:t> </a:t>
            </a:r>
            <a:r>
              <a:rPr lang="zh-TW" altLang="zh-TW" sz="2000" dirty="0"/>
              <a:t>algorithm.</a:t>
            </a:r>
            <a:r>
              <a:rPr lang="zh-TW" altLang="en-US" sz="2000" dirty="0"/>
              <a:t> </a:t>
            </a:r>
            <a:r>
              <a:rPr lang="zh-TW" altLang="zh-TW" sz="2000" dirty="0"/>
              <a:t>It</a:t>
            </a:r>
            <a:r>
              <a:rPr lang="zh-TW" altLang="en-US" sz="2000" dirty="0"/>
              <a:t> </a:t>
            </a:r>
            <a:r>
              <a:rPr lang="zh-TW" altLang="zh-TW" sz="2000" dirty="0"/>
              <a:t>is</a:t>
            </a:r>
            <a:r>
              <a:rPr lang="zh-TW" altLang="en-US" sz="2000" dirty="0"/>
              <a:t> </a:t>
            </a:r>
            <a:r>
              <a:rPr lang="zh-TW" altLang="zh-TW" sz="2000" dirty="0"/>
              <a:t>based</a:t>
            </a:r>
            <a:r>
              <a:rPr lang="en-US" altLang="zh-TW" sz="2000" dirty="0"/>
              <a:t> </a:t>
            </a:r>
            <a:r>
              <a:rPr lang="zh-TW" altLang="zh-TW" sz="2000" dirty="0"/>
              <a:t>on the</a:t>
            </a:r>
            <a:r>
              <a:rPr lang="zh-TW" altLang="en-US" sz="2000" dirty="0"/>
              <a:t> </a:t>
            </a:r>
            <a:r>
              <a:rPr lang="zh-TW" altLang="zh-TW" sz="2000" dirty="0"/>
              <a:t>estimate</a:t>
            </a:r>
            <a:r>
              <a:rPr lang="zh-TW" altLang="en-US" sz="2000" dirty="0"/>
              <a:t> </a:t>
            </a:r>
            <a:r>
              <a:rPr lang="zh-TW" altLang="zh-TW" sz="2000" dirty="0"/>
              <a:t>of</a:t>
            </a:r>
            <a:r>
              <a:rPr lang="zh-TW" altLang="en-US" sz="2000" dirty="0"/>
              <a:t> </a:t>
            </a:r>
            <a:r>
              <a:rPr lang="zh-TW" altLang="zh-TW" sz="2000" dirty="0"/>
              <a:t>the</a:t>
            </a:r>
            <a:r>
              <a:rPr lang="zh-TW" altLang="en-US" sz="2000" dirty="0"/>
              <a:t> </a:t>
            </a:r>
            <a:r>
              <a:rPr lang="zh-TW" altLang="zh-TW" sz="2000" dirty="0"/>
              <a:t>probability</a:t>
            </a:r>
            <a:r>
              <a:rPr lang="zh-TW" altLang="en-US" sz="2000" dirty="0"/>
              <a:t> </a:t>
            </a:r>
            <a:r>
              <a:rPr lang="zh-TW" altLang="zh-TW" sz="2000" dirty="0"/>
              <a:t>of</a:t>
            </a:r>
            <a:r>
              <a:rPr lang="zh-TW" altLang="en-US" sz="2000" dirty="0"/>
              <a:t> </a:t>
            </a:r>
            <a:r>
              <a:rPr lang="zh-TW" altLang="zh-TW" sz="2000" dirty="0"/>
              <a:t>a</a:t>
            </a:r>
            <a:r>
              <a:rPr lang="zh-TW" altLang="en-US" sz="2000" dirty="0"/>
              <a:t> </a:t>
            </a:r>
            <a:r>
              <a:rPr lang="zh-TW" altLang="zh-TW" sz="2000" dirty="0"/>
              <a:t>category</a:t>
            </a:r>
            <a:r>
              <a:rPr lang="zh-TW" altLang="en-US" sz="2000" dirty="0"/>
              <a:t> </a:t>
            </a:r>
            <a:r>
              <a:rPr lang="zh-TW" altLang="zh-TW" sz="2000" dirty="0"/>
              <a:t>to</a:t>
            </a:r>
            <a:r>
              <a:rPr lang="zh-TW" altLang="en-US" sz="2000" dirty="0"/>
              <a:t> </a:t>
            </a:r>
            <a:r>
              <a:rPr lang="zh-TW" altLang="zh-TW" sz="2000" dirty="0"/>
              <a:t>be</a:t>
            </a:r>
            <a:r>
              <a:rPr lang="zh-TW" altLang="en-US" sz="2000" dirty="0"/>
              <a:t> </a:t>
            </a:r>
            <a:r>
              <a:rPr lang="zh-TW" altLang="zh-TW" sz="2000" dirty="0"/>
              <a:t>assigned</a:t>
            </a:r>
            <a:r>
              <a:rPr lang="zh-TW" altLang="en-US" sz="2000" dirty="0"/>
              <a:t> </a:t>
            </a:r>
            <a:r>
              <a:rPr lang="zh-TW" altLang="zh-TW" sz="2000" dirty="0"/>
              <a:t>to</a:t>
            </a:r>
            <a:r>
              <a:rPr lang="zh-TW" altLang="en-US" sz="2000" dirty="0"/>
              <a:t> </a:t>
            </a:r>
            <a:r>
              <a:rPr lang="zh-TW" altLang="zh-TW" sz="2000" dirty="0"/>
              <a:t>a</a:t>
            </a:r>
            <a:r>
              <a:rPr lang="en-US" altLang="zh-TW" sz="2000" dirty="0"/>
              <a:t> </a:t>
            </a:r>
            <a:r>
              <a:rPr lang="zh-TW" altLang="zh-TW" sz="2000" dirty="0"/>
              <a:t>test</a:t>
            </a:r>
            <a:r>
              <a:rPr lang="zh-TW" altLang="en-US" sz="2000" dirty="0"/>
              <a:t> </a:t>
            </a:r>
            <a:r>
              <a:rPr lang="zh-TW" altLang="zh-TW" sz="2000" dirty="0"/>
              <a:t>document </a:t>
            </a:r>
            <a:r>
              <a:rPr lang="zh-TW" altLang="zh-TW" sz="2000" i="1" dirty="0"/>
              <a:t>d</a:t>
            </a:r>
            <a:r>
              <a:rPr lang="zh-TW" altLang="zh-TW" sz="2000" i="1" baseline="-25000" dirty="0"/>
              <a:t>j</a:t>
            </a:r>
            <a:r>
              <a:rPr lang="zh-TW" altLang="zh-TW" sz="2000" dirty="0"/>
              <a:t> considering the</a:t>
            </a:r>
            <a:r>
              <a:rPr lang="zh-TW" altLang="en-US" sz="2000" dirty="0"/>
              <a:t> </a:t>
            </a:r>
            <a:r>
              <a:rPr lang="zh-TW" altLang="zh-TW" sz="2000" dirty="0"/>
              <a:t>occurrence</a:t>
            </a:r>
            <a:r>
              <a:rPr lang="zh-TW" altLang="en-US" sz="2000" dirty="0"/>
              <a:t> </a:t>
            </a:r>
            <a:r>
              <a:rPr lang="zh-TW" altLang="zh-TW" sz="2000" dirty="0"/>
              <a:t>of</a:t>
            </a:r>
            <a:r>
              <a:rPr lang="zh-TW" altLang="en-US" sz="2000" dirty="0"/>
              <a:t> </a:t>
            </a:r>
            <a:r>
              <a:rPr lang="zh-TW" altLang="zh-TW" sz="2000" dirty="0"/>
              <a:t>that</a:t>
            </a:r>
            <a:r>
              <a:rPr lang="zh-TW" altLang="en-US" sz="2000" dirty="0"/>
              <a:t> </a:t>
            </a:r>
            <a:r>
              <a:rPr lang="zh-TW" altLang="zh-TW" sz="2000" dirty="0"/>
              <a:t>category</a:t>
            </a:r>
            <a:r>
              <a:rPr lang="zh-TW" altLang="en-US" sz="2000" dirty="0"/>
              <a:t> </a:t>
            </a:r>
            <a:r>
              <a:rPr lang="zh-TW" altLang="zh-TW" sz="2000" dirty="0"/>
              <a:t>on</a:t>
            </a:r>
            <a:r>
              <a:rPr lang="en-US" altLang="zh-TW" sz="2000" dirty="0"/>
              <a:t> </a:t>
            </a:r>
            <a:r>
              <a:rPr lang="zh-TW" altLang="zh-TW" sz="2000" dirty="0"/>
              <a:t>the k nearest neighbors</a:t>
            </a:r>
            <a:r>
              <a:rPr lang="zh-TW" altLang="en-US" sz="2000" dirty="0"/>
              <a:t> </a:t>
            </a:r>
            <a:r>
              <a:rPr lang="zh-TW" altLang="zh-TW" sz="2000" dirty="0"/>
              <a:t>of </a:t>
            </a:r>
            <a:r>
              <a:rPr lang="zh-TW" altLang="zh-TW" sz="2000" i="1" dirty="0"/>
              <a:t>d</a:t>
            </a:r>
            <a:r>
              <a:rPr lang="zh-TW" altLang="zh-TW" sz="2000" i="1" baseline="-25000" dirty="0"/>
              <a:t>j</a:t>
            </a:r>
            <a:r>
              <a:rPr lang="zh-TW" altLang="zh-TW" sz="2000" dirty="0"/>
              <a:t>. If</a:t>
            </a:r>
            <a:r>
              <a:rPr lang="zh-TW" altLang="en-US" sz="2000" dirty="0"/>
              <a:t> </a:t>
            </a:r>
            <a:r>
              <a:rPr lang="zh-TW" altLang="zh-TW" sz="2000" dirty="0"/>
              <a:t>that</a:t>
            </a:r>
            <a:r>
              <a:rPr lang="zh-TW" altLang="en-US" sz="2000" dirty="0"/>
              <a:t> </a:t>
            </a:r>
            <a:r>
              <a:rPr lang="zh-TW" altLang="zh-TW" sz="2000" dirty="0"/>
              <a:t>category</a:t>
            </a:r>
            <a:r>
              <a:rPr lang="zh-TW" altLang="en-US" sz="2000" dirty="0"/>
              <a:t> </a:t>
            </a:r>
            <a:r>
              <a:rPr lang="zh-TW" altLang="zh-TW" sz="2000" dirty="0"/>
              <a:t>is</a:t>
            </a:r>
            <a:r>
              <a:rPr lang="zh-TW" altLang="en-US" sz="2000" dirty="0"/>
              <a:t> </a:t>
            </a:r>
            <a:r>
              <a:rPr lang="zh-TW" altLang="zh-TW" sz="2000" dirty="0"/>
              <a:t>assigned</a:t>
            </a:r>
            <a:r>
              <a:rPr lang="zh-TW" altLang="en-US" sz="2000" dirty="0"/>
              <a:t> </a:t>
            </a:r>
            <a:r>
              <a:rPr lang="zh-TW" altLang="zh-TW" sz="2000" dirty="0"/>
              <a:t>to</a:t>
            </a:r>
            <a:r>
              <a:rPr lang="zh-TW" altLang="en-US" sz="2000" dirty="0"/>
              <a:t> </a:t>
            </a:r>
            <a:r>
              <a:rPr lang="zh-TW" altLang="zh-TW" sz="2000" dirty="0"/>
              <a:t>the</a:t>
            </a:r>
            <a:r>
              <a:rPr lang="en-US" altLang="zh-TW" sz="2000" dirty="0"/>
              <a:t> </a:t>
            </a:r>
            <a:r>
              <a:rPr lang="zh-TW" altLang="zh-TW" sz="2000" dirty="0"/>
              <a:t>majority</a:t>
            </a:r>
            <a:r>
              <a:rPr lang="zh-TW" altLang="en-US" sz="2000" dirty="0"/>
              <a:t> </a:t>
            </a:r>
            <a:r>
              <a:rPr lang="zh-TW" altLang="zh-TW" sz="2000" dirty="0"/>
              <a:t>(more</a:t>
            </a:r>
            <a:r>
              <a:rPr lang="zh-TW" altLang="en-US" sz="2000" dirty="0"/>
              <a:t> </a:t>
            </a:r>
            <a:r>
              <a:rPr lang="zh-TW" altLang="zh-TW" sz="2000" dirty="0"/>
              <a:t>than</a:t>
            </a:r>
            <a:r>
              <a:rPr lang="zh-TW" altLang="en-US" sz="2000" dirty="0"/>
              <a:t> </a:t>
            </a:r>
            <a:r>
              <a:rPr lang="zh-TW" altLang="zh-TW" sz="2000" dirty="0"/>
              <a:t>50%)</a:t>
            </a:r>
            <a:r>
              <a:rPr lang="zh-TW" altLang="en-US" sz="2000" dirty="0"/>
              <a:t> </a:t>
            </a:r>
            <a:r>
              <a:rPr lang="zh-TW" altLang="zh-TW" sz="2000" dirty="0"/>
              <a:t>of</a:t>
            </a:r>
            <a:r>
              <a:rPr lang="zh-TW" altLang="en-US" sz="2000" dirty="0"/>
              <a:t> </a:t>
            </a:r>
            <a:r>
              <a:rPr lang="zh-TW" altLang="zh-TW" sz="2000" dirty="0"/>
              <a:t>the k neighbors of </a:t>
            </a:r>
            <a:r>
              <a:rPr lang="zh-TW" altLang="zh-TW" sz="2000" i="1" dirty="0"/>
              <a:t>d</a:t>
            </a:r>
            <a:r>
              <a:rPr lang="zh-TW" altLang="zh-TW" sz="2000" i="1" baseline="-25000" dirty="0"/>
              <a:t>j</a:t>
            </a:r>
            <a:r>
              <a:rPr lang="zh-TW" altLang="zh-TW" sz="2000" dirty="0"/>
              <a:t>, then</a:t>
            </a:r>
            <a:r>
              <a:rPr lang="zh-TW" altLang="en-US" sz="2000" dirty="0"/>
              <a:t> </a:t>
            </a:r>
            <a:r>
              <a:rPr lang="zh-TW" altLang="zh-TW" sz="2000" dirty="0"/>
              <a:t>that</a:t>
            </a:r>
            <a:r>
              <a:rPr lang="en-US" altLang="zh-TW" sz="2000" dirty="0"/>
              <a:t> </a:t>
            </a:r>
            <a:r>
              <a:rPr lang="zh-TW" altLang="zh-TW" sz="2000" dirty="0"/>
              <a:t>category</a:t>
            </a:r>
            <a:r>
              <a:rPr lang="zh-TW" altLang="en-US" sz="2000" dirty="0"/>
              <a:t> </a:t>
            </a:r>
            <a:r>
              <a:rPr lang="zh-TW" altLang="zh-TW" sz="2000" dirty="0"/>
              <a:t>is</a:t>
            </a:r>
            <a:r>
              <a:rPr lang="zh-TW" altLang="en-US" sz="2000" dirty="0"/>
              <a:t> </a:t>
            </a:r>
            <a:r>
              <a:rPr lang="zh-TW" altLang="zh-TW" sz="2000" dirty="0"/>
              <a:t>also</a:t>
            </a:r>
            <a:r>
              <a:rPr lang="zh-TW" altLang="en-US" sz="2000" dirty="0"/>
              <a:t> </a:t>
            </a:r>
            <a:r>
              <a:rPr lang="zh-TW" altLang="zh-TW" sz="2000" dirty="0"/>
              <a:t>assigned</a:t>
            </a:r>
            <a:r>
              <a:rPr lang="zh-TW" altLang="en-US" sz="2000" dirty="0"/>
              <a:t> </a:t>
            </a:r>
            <a:r>
              <a:rPr lang="zh-TW" altLang="zh-TW" sz="2000" dirty="0"/>
              <a:t>to </a:t>
            </a:r>
            <a:r>
              <a:rPr lang="zh-TW" altLang="zh-TW" sz="2000" i="1" dirty="0"/>
              <a:t>d</a:t>
            </a:r>
            <a:r>
              <a:rPr lang="zh-TW" altLang="zh-TW" sz="2000" i="1" baseline="-25000" dirty="0"/>
              <a:t>j</a:t>
            </a:r>
            <a:r>
              <a:rPr lang="zh-TW" altLang="zh-TW" sz="2000" dirty="0"/>
              <a:t> , and</a:t>
            </a:r>
            <a:r>
              <a:rPr lang="zh-TW" altLang="en-US" sz="2000" dirty="0"/>
              <a:t> </a:t>
            </a:r>
            <a:r>
              <a:rPr lang="zh-TW" altLang="zh-TW" sz="2000" dirty="0"/>
              <a:t>not</a:t>
            </a:r>
            <a:r>
              <a:rPr lang="zh-TW" altLang="en-US" sz="2000" dirty="0"/>
              <a:t> </a:t>
            </a:r>
            <a:r>
              <a:rPr lang="zh-TW" altLang="zh-TW" sz="2000" dirty="0"/>
              <a:t>assigned</a:t>
            </a:r>
            <a:r>
              <a:rPr lang="zh-TW" altLang="en-US" sz="2000" dirty="0"/>
              <a:t> </a:t>
            </a:r>
            <a:r>
              <a:rPr lang="zh-TW" altLang="zh-TW" sz="2000" dirty="0"/>
              <a:t>otherwise.</a:t>
            </a:r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895455922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642</TotalTime>
  <Words>1468</Words>
  <Application>Microsoft Office PowerPoint</Application>
  <PresentationFormat>Widescreen</PresentationFormat>
  <Paragraphs>104</Paragraphs>
  <Slides>19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9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19</vt:i4>
      </vt:variant>
    </vt:vector>
  </HeadingPairs>
  <TitlesOfParts>
    <vt:vector size="29" baseType="lpstr">
      <vt:lpstr>等线</vt:lpstr>
      <vt:lpstr>新細明體</vt:lpstr>
      <vt:lpstr>宋体</vt:lpstr>
      <vt:lpstr>Arial</vt:lpstr>
      <vt:lpstr>Calibri</vt:lpstr>
      <vt:lpstr>Calibri Light</vt:lpstr>
      <vt:lpstr>Euclid Math Two</vt:lpstr>
      <vt:lpstr>Roboto</vt:lpstr>
      <vt:lpstr>Wingdings</vt:lpstr>
      <vt:lpstr>Tema do Office</vt:lpstr>
      <vt:lpstr>VG-RAM</vt:lpstr>
      <vt:lpstr>Apresentação do PowerPoint</vt:lpstr>
      <vt:lpstr>Alberto F. De Souza (UFES)</vt:lpstr>
      <vt:lpstr>Applications</vt:lpstr>
      <vt:lpstr>Apresentação do PowerPoint</vt:lpstr>
      <vt:lpstr>Training</vt:lpstr>
      <vt:lpstr>Apresentação do PowerPoint</vt:lpstr>
      <vt:lpstr>Minchinton Cells</vt:lpstr>
      <vt:lpstr>Other Approach</vt:lpstr>
      <vt:lpstr>Other Approach</vt:lpstr>
      <vt:lpstr>.. And more</vt:lpstr>
      <vt:lpstr>Evaluation metrics</vt:lpstr>
      <vt:lpstr>Evaluation metrics</vt:lpstr>
      <vt:lpstr>Apresentação do PowerPoint</vt:lpstr>
      <vt:lpstr>Apresentação do PowerPoint</vt:lpstr>
      <vt:lpstr>Thanks!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VG-RAM</dc:title>
  <dc:creator>Luis Kopp</dc:creator>
  <cp:lastModifiedBy>Luis Kopp</cp:lastModifiedBy>
  <cp:revision>20</cp:revision>
  <dcterms:created xsi:type="dcterms:W3CDTF">2018-04-15T13:20:49Z</dcterms:created>
  <dcterms:modified xsi:type="dcterms:W3CDTF">2018-04-20T01:44:06Z</dcterms:modified>
</cp:coreProperties>
</file>